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Heading Now 61-68 Bold" charset="1" panose="00000000000000000000"/>
      <p:regular r:id="rId20"/>
    </p:embeddedFont>
    <p:embeddedFont>
      <p:font typeface="Heading Now 61-68" charset="1" panose="00000000000000000000"/>
      <p:regular r:id="rId21"/>
    </p:embeddedFont>
    <p:embeddedFont>
      <p:font typeface="Aileron" charset="1" panose="00000500000000000000"/>
      <p:regular r:id="rId22"/>
    </p:embeddedFont>
    <p:embeddedFont>
      <p:font typeface="Aileron Heavy" charset="1" panose="00000A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4.png" Type="http://schemas.openxmlformats.org/officeDocument/2006/relationships/image"/><Relationship Id="rId11" Target="../media/image25.svg" Type="http://schemas.openxmlformats.org/officeDocument/2006/relationships/image"/><Relationship Id="rId12" Target="../media/image26.png" Type="http://schemas.openxmlformats.org/officeDocument/2006/relationships/image"/><Relationship Id="rId13" Target="../media/image27.svg" Type="http://schemas.openxmlformats.org/officeDocument/2006/relationships/image"/><Relationship Id="rId14" Target="../media/image28.png" Type="http://schemas.openxmlformats.org/officeDocument/2006/relationships/image"/><Relationship Id="rId15" Target="../media/image29.svg" Type="http://schemas.openxmlformats.org/officeDocument/2006/relationships/image"/><Relationship Id="rId16" Target="../media/image30.png" Type="http://schemas.openxmlformats.org/officeDocument/2006/relationships/image"/><Relationship Id="rId17" Target="../media/image31.svg" Type="http://schemas.openxmlformats.org/officeDocument/2006/relationships/image"/><Relationship Id="rId2" Target="../media/image2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20.png" Type="http://schemas.openxmlformats.org/officeDocument/2006/relationships/image"/><Relationship Id="rId7" Target="../media/image21.svg" Type="http://schemas.openxmlformats.org/officeDocument/2006/relationships/image"/><Relationship Id="rId8" Target="../media/image22.png" Type="http://schemas.openxmlformats.org/officeDocument/2006/relationships/image"/><Relationship Id="rId9" Target="../media/image2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https://tresenunocultivos.cl" TargetMode="External" Type="http://schemas.openxmlformats.org/officeDocument/2006/relationships/hyperlink"/><Relationship Id="rId4" Target="../media/image33.png" Type="http://schemas.openxmlformats.org/officeDocument/2006/relationships/image"/><Relationship Id="rId5" Target="../media/image34.pn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35.png" Type="http://schemas.openxmlformats.org/officeDocument/2006/relationships/image"/><Relationship Id="rId5" Target="../media/image36.png" Type="http://schemas.openxmlformats.org/officeDocument/2006/relationships/image"/><Relationship Id="rId6" Target="../media/image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37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0.png" Type="http://schemas.openxmlformats.org/officeDocument/2006/relationships/image"/><Relationship Id="rId7" Target="../media/image2.pn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3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0.png" Type="http://schemas.openxmlformats.org/officeDocument/2006/relationships/image"/><Relationship Id="rId7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35286" y="4742887"/>
            <a:ext cx="6764058" cy="4055169"/>
          </a:xfrm>
          <a:custGeom>
            <a:avLst/>
            <a:gdLst/>
            <a:ahLst/>
            <a:cxnLst/>
            <a:rect r="r" b="b" t="t" l="l"/>
            <a:pathLst>
              <a:path h="4055169" w="6764058">
                <a:moveTo>
                  <a:pt x="0" y="0"/>
                </a:moveTo>
                <a:lnTo>
                  <a:pt x="6764058" y="0"/>
                </a:lnTo>
                <a:lnTo>
                  <a:pt x="6764058" y="4055169"/>
                </a:lnTo>
                <a:lnTo>
                  <a:pt x="0" y="40551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21" t="-8475" r="-8909" b="-376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3501" y="1093659"/>
            <a:ext cx="16160999" cy="5612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6419"/>
              </a:lnSpc>
            </a:pPr>
            <a:r>
              <a:rPr lang="en-US" b="true" sz="16419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TRES EN UNO:</a:t>
            </a:r>
          </a:p>
          <a:p>
            <a:pPr algn="just">
              <a:lnSpc>
                <a:spcPts val="12220"/>
              </a:lnSpc>
            </a:pPr>
            <a:r>
              <a:rPr lang="en-US" b="true" sz="12220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CULTIVOS ORGANICOS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3772756" y="329435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1" y="0"/>
                </a:lnTo>
                <a:lnTo>
                  <a:pt x="3891811" y="963223"/>
                </a:lnTo>
                <a:lnTo>
                  <a:pt x="0" y="9632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141938" y="4551784"/>
            <a:ext cx="7884386" cy="5351527"/>
          </a:xfrm>
          <a:custGeom>
            <a:avLst/>
            <a:gdLst/>
            <a:ahLst/>
            <a:cxnLst/>
            <a:rect r="r" b="b" t="t" l="l"/>
            <a:pathLst>
              <a:path h="5351527" w="7884386">
                <a:moveTo>
                  <a:pt x="0" y="0"/>
                </a:moveTo>
                <a:lnTo>
                  <a:pt x="7884385" y="0"/>
                </a:lnTo>
                <a:lnTo>
                  <a:pt x="7884385" y="5351527"/>
                </a:lnTo>
                <a:lnTo>
                  <a:pt x="0" y="5351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16775600" y="7005138"/>
            <a:ext cx="1777934" cy="1781173"/>
          </a:xfrm>
          <a:custGeom>
            <a:avLst/>
            <a:gdLst/>
            <a:ahLst/>
            <a:cxnLst/>
            <a:rect r="r" b="b" t="t" l="l"/>
            <a:pathLst>
              <a:path h="1781173" w="1777934">
                <a:moveTo>
                  <a:pt x="0" y="0"/>
                </a:moveTo>
                <a:lnTo>
                  <a:pt x="1777934" y="0"/>
                </a:lnTo>
                <a:lnTo>
                  <a:pt x="1777934" y="1781172"/>
                </a:lnTo>
                <a:lnTo>
                  <a:pt x="0" y="17811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90708">
            <a:off x="10837400" y="4740023"/>
            <a:ext cx="398292" cy="398292"/>
          </a:xfrm>
          <a:custGeom>
            <a:avLst/>
            <a:gdLst/>
            <a:ahLst/>
            <a:cxnLst/>
            <a:rect r="r" b="b" t="t" l="l"/>
            <a:pathLst>
              <a:path h="398292" w="398292">
                <a:moveTo>
                  <a:pt x="0" y="0"/>
                </a:moveTo>
                <a:lnTo>
                  <a:pt x="398292" y="0"/>
                </a:lnTo>
                <a:lnTo>
                  <a:pt x="398292" y="398292"/>
                </a:lnTo>
                <a:lnTo>
                  <a:pt x="0" y="3982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90708">
            <a:off x="10897770" y="3981825"/>
            <a:ext cx="196874" cy="196874"/>
          </a:xfrm>
          <a:custGeom>
            <a:avLst/>
            <a:gdLst/>
            <a:ahLst/>
            <a:cxnLst/>
            <a:rect r="r" b="b" t="t" l="l"/>
            <a:pathLst>
              <a:path h="196874" w="196874">
                <a:moveTo>
                  <a:pt x="0" y="0"/>
                </a:moveTo>
                <a:lnTo>
                  <a:pt x="196873" y="0"/>
                </a:lnTo>
                <a:lnTo>
                  <a:pt x="196873" y="196873"/>
                </a:lnTo>
                <a:lnTo>
                  <a:pt x="0" y="19687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90708">
            <a:off x="10231317" y="3954767"/>
            <a:ext cx="940580" cy="940580"/>
          </a:xfrm>
          <a:custGeom>
            <a:avLst/>
            <a:gdLst/>
            <a:ahLst/>
            <a:cxnLst/>
            <a:rect r="r" b="b" t="t" l="l"/>
            <a:pathLst>
              <a:path h="940580" w="940580">
                <a:moveTo>
                  <a:pt x="0" y="0"/>
                </a:moveTo>
                <a:lnTo>
                  <a:pt x="940580" y="0"/>
                </a:lnTo>
                <a:lnTo>
                  <a:pt x="940580" y="940580"/>
                </a:lnTo>
                <a:lnTo>
                  <a:pt x="0" y="9405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90708">
            <a:off x="10146460" y="4538462"/>
            <a:ext cx="347368" cy="347368"/>
          </a:xfrm>
          <a:custGeom>
            <a:avLst/>
            <a:gdLst/>
            <a:ahLst/>
            <a:cxnLst/>
            <a:rect r="r" b="b" t="t" l="l"/>
            <a:pathLst>
              <a:path h="347368" w="347368">
                <a:moveTo>
                  <a:pt x="0" y="0"/>
                </a:moveTo>
                <a:lnTo>
                  <a:pt x="347368" y="0"/>
                </a:lnTo>
                <a:lnTo>
                  <a:pt x="347368" y="347368"/>
                </a:lnTo>
                <a:lnTo>
                  <a:pt x="0" y="34736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0571" y="1160237"/>
            <a:ext cx="16168729" cy="2102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02"/>
              </a:lnSpc>
            </a:pPr>
            <a:r>
              <a:rPr lang="en-US" sz="7402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MODELO DE DATOS: ENTIDAD RELACION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3935780" y="364208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1" y="0"/>
                </a:lnTo>
                <a:lnTo>
                  <a:pt x="3891811" y="963224"/>
                </a:lnTo>
                <a:lnTo>
                  <a:pt x="0" y="9632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8395" y="3624725"/>
            <a:ext cx="11064801" cy="6179465"/>
          </a:xfrm>
          <a:custGeom>
            <a:avLst/>
            <a:gdLst/>
            <a:ahLst/>
            <a:cxnLst/>
            <a:rect r="r" b="b" t="t" l="l"/>
            <a:pathLst>
              <a:path h="6179465" w="11064801">
                <a:moveTo>
                  <a:pt x="0" y="0"/>
                </a:moveTo>
                <a:lnTo>
                  <a:pt x="11064800" y="0"/>
                </a:lnTo>
                <a:lnTo>
                  <a:pt x="11064800" y="6179465"/>
                </a:lnTo>
                <a:lnTo>
                  <a:pt x="0" y="61794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244" t="-10448" r="-7012" b="-18616"/>
            </a:stretch>
          </a:blipFill>
        </p:spPr>
      </p:sp>
      <p:grpSp>
        <p:nvGrpSpPr>
          <p:cNvPr name="Group 5" id="5"/>
          <p:cNvGrpSpPr/>
          <p:nvPr/>
        </p:nvGrpSpPr>
        <p:grpSpPr>
          <a:xfrm rot="457382">
            <a:off x="725802" y="7891919"/>
            <a:ext cx="485186" cy="485186"/>
            <a:chOff x="0" y="0"/>
            <a:chExt cx="812800" cy="812800"/>
          </a:xfrm>
        </p:grpSpPr>
        <p:sp>
          <p:nvSpPr>
            <p:cNvPr name="Freeform 6" id="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790603" y="3443750"/>
            <a:ext cx="485186" cy="485186"/>
            <a:chOff x="0" y="0"/>
            <a:chExt cx="812800" cy="812800"/>
          </a:xfrm>
        </p:grpSpPr>
        <p:sp>
          <p:nvSpPr>
            <p:cNvPr name="Freeform 9" id="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4704176" y="6125131"/>
            <a:ext cx="1992636" cy="2009381"/>
          </a:xfrm>
          <a:custGeom>
            <a:avLst/>
            <a:gdLst/>
            <a:ahLst/>
            <a:cxnLst/>
            <a:rect r="r" b="b" t="t" l="l"/>
            <a:pathLst>
              <a:path h="2009381" w="1992636">
                <a:moveTo>
                  <a:pt x="0" y="0"/>
                </a:moveTo>
                <a:lnTo>
                  <a:pt x="1992636" y="0"/>
                </a:lnTo>
                <a:lnTo>
                  <a:pt x="1992636" y="2009381"/>
                </a:lnTo>
                <a:lnTo>
                  <a:pt x="0" y="20093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34142" t="-30205" r="-34251" b="-36784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653415"/>
            <a:ext cx="5306057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CULTIVOS ORGANICOS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342608" y="4928767"/>
            <a:ext cx="2916692" cy="353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78"/>
              </a:lnSpc>
            </a:pPr>
            <a:r>
              <a:rPr lang="en-US" sz="1841">
                <a:solidFill>
                  <a:srgbClr val="165548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Informe Entidad Relacion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342608" y="8192409"/>
            <a:ext cx="2916692" cy="353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78"/>
              </a:lnSpc>
            </a:pPr>
            <a:r>
              <a:rPr lang="en-US" sz="1841">
                <a:solidFill>
                  <a:srgbClr val="165548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Modelo Entidad Relacion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457382">
            <a:off x="786107" y="6463319"/>
            <a:ext cx="485186" cy="485186"/>
            <a:chOff x="0" y="0"/>
            <a:chExt cx="812800" cy="812800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737839" y="5240338"/>
            <a:ext cx="485186" cy="485186"/>
            <a:chOff x="0" y="0"/>
            <a:chExt cx="812800" cy="812800"/>
          </a:xfrm>
        </p:grpSpPr>
        <p:sp>
          <p:nvSpPr>
            <p:cNvPr name="Freeform 6" id="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3935780" y="364208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1" y="0"/>
                </a:lnTo>
                <a:lnTo>
                  <a:pt x="3891811" y="963224"/>
                </a:lnTo>
                <a:lnTo>
                  <a:pt x="0" y="9632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472382" y="5185237"/>
            <a:ext cx="1520675" cy="1520675"/>
          </a:xfrm>
          <a:custGeom>
            <a:avLst/>
            <a:gdLst/>
            <a:ahLst/>
            <a:cxnLst/>
            <a:rect r="r" b="b" t="t" l="l"/>
            <a:pathLst>
              <a:path h="1520675" w="1520675">
                <a:moveTo>
                  <a:pt x="0" y="0"/>
                </a:moveTo>
                <a:lnTo>
                  <a:pt x="1520675" y="0"/>
                </a:lnTo>
                <a:lnTo>
                  <a:pt x="1520675" y="1520675"/>
                </a:lnTo>
                <a:lnTo>
                  <a:pt x="0" y="15206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273106" y="3406249"/>
            <a:ext cx="1475376" cy="1475376"/>
          </a:xfrm>
          <a:custGeom>
            <a:avLst/>
            <a:gdLst/>
            <a:ahLst/>
            <a:cxnLst/>
            <a:rect r="r" b="b" t="t" l="l"/>
            <a:pathLst>
              <a:path h="1475376" w="1475376">
                <a:moveTo>
                  <a:pt x="0" y="0"/>
                </a:moveTo>
                <a:lnTo>
                  <a:pt x="1475376" y="0"/>
                </a:lnTo>
                <a:lnTo>
                  <a:pt x="1475376" y="1475376"/>
                </a:lnTo>
                <a:lnTo>
                  <a:pt x="0" y="14753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472382" y="3406249"/>
            <a:ext cx="1046176" cy="1475376"/>
          </a:xfrm>
          <a:custGeom>
            <a:avLst/>
            <a:gdLst/>
            <a:ahLst/>
            <a:cxnLst/>
            <a:rect r="r" b="b" t="t" l="l"/>
            <a:pathLst>
              <a:path h="1475376" w="1046176">
                <a:moveTo>
                  <a:pt x="0" y="0"/>
                </a:moveTo>
                <a:lnTo>
                  <a:pt x="1046176" y="0"/>
                </a:lnTo>
                <a:lnTo>
                  <a:pt x="1046176" y="1475376"/>
                </a:lnTo>
                <a:lnTo>
                  <a:pt x="0" y="14753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513510" y="3406249"/>
            <a:ext cx="1169236" cy="1475376"/>
          </a:xfrm>
          <a:custGeom>
            <a:avLst/>
            <a:gdLst/>
            <a:ahLst/>
            <a:cxnLst/>
            <a:rect r="r" b="b" t="t" l="l"/>
            <a:pathLst>
              <a:path h="1475376" w="1169236">
                <a:moveTo>
                  <a:pt x="0" y="0"/>
                </a:moveTo>
                <a:lnTo>
                  <a:pt x="1169236" y="0"/>
                </a:lnTo>
                <a:lnTo>
                  <a:pt x="1169236" y="1475376"/>
                </a:lnTo>
                <a:lnTo>
                  <a:pt x="0" y="147537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673346" y="3333876"/>
            <a:ext cx="1553576" cy="1547750"/>
          </a:xfrm>
          <a:custGeom>
            <a:avLst/>
            <a:gdLst/>
            <a:ahLst/>
            <a:cxnLst/>
            <a:rect r="r" b="b" t="t" l="l"/>
            <a:pathLst>
              <a:path h="1547750" w="1553576">
                <a:moveTo>
                  <a:pt x="0" y="0"/>
                </a:moveTo>
                <a:lnTo>
                  <a:pt x="1553576" y="0"/>
                </a:lnTo>
                <a:lnTo>
                  <a:pt x="1553576" y="1547749"/>
                </a:lnTo>
                <a:lnTo>
                  <a:pt x="0" y="154774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2217522" y="3413623"/>
            <a:ext cx="1513301" cy="1513301"/>
          </a:xfrm>
          <a:custGeom>
            <a:avLst/>
            <a:gdLst/>
            <a:ahLst/>
            <a:cxnLst/>
            <a:rect r="r" b="b" t="t" l="l"/>
            <a:pathLst>
              <a:path h="1513301" w="1513301">
                <a:moveTo>
                  <a:pt x="0" y="0"/>
                </a:moveTo>
                <a:lnTo>
                  <a:pt x="1513301" y="0"/>
                </a:lnTo>
                <a:lnTo>
                  <a:pt x="1513301" y="1513301"/>
                </a:lnTo>
                <a:lnTo>
                  <a:pt x="0" y="151330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966325" y="4987943"/>
            <a:ext cx="1717969" cy="1717969"/>
          </a:xfrm>
          <a:custGeom>
            <a:avLst/>
            <a:gdLst/>
            <a:ahLst/>
            <a:cxnLst/>
            <a:rect r="r" b="b" t="t" l="l"/>
            <a:pathLst>
              <a:path h="1717969" w="1717969">
                <a:moveTo>
                  <a:pt x="0" y="0"/>
                </a:moveTo>
                <a:lnTo>
                  <a:pt x="1717970" y="0"/>
                </a:lnTo>
                <a:lnTo>
                  <a:pt x="1717970" y="1717969"/>
                </a:lnTo>
                <a:lnTo>
                  <a:pt x="0" y="171796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7513510" y="5240338"/>
            <a:ext cx="1368480" cy="1465575"/>
          </a:xfrm>
          <a:custGeom>
            <a:avLst/>
            <a:gdLst/>
            <a:ahLst/>
            <a:cxnLst/>
            <a:rect r="r" b="b" t="t" l="l"/>
            <a:pathLst>
              <a:path h="1465575" w="1368480">
                <a:moveTo>
                  <a:pt x="0" y="0"/>
                </a:moveTo>
                <a:lnTo>
                  <a:pt x="1368481" y="0"/>
                </a:lnTo>
                <a:lnTo>
                  <a:pt x="1368481" y="1465574"/>
                </a:lnTo>
                <a:lnTo>
                  <a:pt x="0" y="146557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90571" y="1279807"/>
            <a:ext cx="16168729" cy="1351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01"/>
              </a:lnSpc>
            </a:pPr>
            <a:r>
              <a:rPr lang="en-US" sz="8601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TECNOLOGÍAS UTILIZADAS: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653415"/>
            <a:ext cx="5306057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CULTIVOS ORGANICOS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hlinkClick r:id="rId3" tooltip="https://tresenunocultivos.cl"/>
          </p:cNvPr>
          <p:cNvSpPr/>
          <p:nvPr/>
        </p:nvSpPr>
        <p:spPr>
          <a:xfrm flipH="false" flipV="false" rot="0">
            <a:off x="9659542" y="3259696"/>
            <a:ext cx="6217544" cy="6217544"/>
          </a:xfrm>
          <a:custGeom>
            <a:avLst/>
            <a:gdLst/>
            <a:ahLst/>
            <a:cxnLst/>
            <a:rect r="r" b="b" t="t" l="l"/>
            <a:pathLst>
              <a:path h="6217544" w="6217544">
                <a:moveTo>
                  <a:pt x="0" y="0"/>
                </a:moveTo>
                <a:lnTo>
                  <a:pt x="6217544" y="0"/>
                </a:lnTo>
                <a:lnTo>
                  <a:pt x="6217544" y="6217544"/>
                </a:lnTo>
                <a:lnTo>
                  <a:pt x="0" y="62175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90571" y="1235508"/>
            <a:ext cx="16168729" cy="3117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01"/>
              </a:lnSpc>
            </a:pPr>
            <a:r>
              <a:rPr lang="en-US" sz="11001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RESULTADO DEL PROYECTO</a:t>
            </a:r>
          </a:p>
        </p:txBody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11239">
            <a:off x="8132782" y="8444968"/>
            <a:ext cx="2917423" cy="1538941"/>
          </a:xfrm>
          <a:custGeom>
            <a:avLst/>
            <a:gdLst/>
            <a:ahLst/>
            <a:cxnLst/>
            <a:rect r="r" b="b" t="t" l="l"/>
            <a:pathLst>
              <a:path h="1538941" w="2917423">
                <a:moveTo>
                  <a:pt x="0" y="0"/>
                </a:moveTo>
                <a:lnTo>
                  <a:pt x="2917424" y="0"/>
                </a:lnTo>
                <a:lnTo>
                  <a:pt x="2917424" y="1538940"/>
                </a:lnTo>
                <a:lnTo>
                  <a:pt x="0" y="15389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1139582">
            <a:off x="15384131" y="2654871"/>
            <a:ext cx="1732056" cy="2639324"/>
          </a:xfrm>
          <a:custGeom>
            <a:avLst/>
            <a:gdLst/>
            <a:ahLst/>
            <a:cxnLst/>
            <a:rect r="r" b="b" t="t" l="l"/>
            <a:pathLst>
              <a:path h="2639324" w="1732056">
                <a:moveTo>
                  <a:pt x="0" y="0"/>
                </a:moveTo>
                <a:lnTo>
                  <a:pt x="1732056" y="0"/>
                </a:lnTo>
                <a:lnTo>
                  <a:pt x="1732056" y="2639323"/>
                </a:lnTo>
                <a:lnTo>
                  <a:pt x="0" y="26393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457382">
            <a:off x="513477" y="3459309"/>
            <a:ext cx="485186" cy="485186"/>
            <a:chOff x="0" y="0"/>
            <a:chExt cx="812800" cy="812800"/>
          </a:xfrm>
        </p:grpSpPr>
        <p:sp>
          <p:nvSpPr>
            <p:cNvPr name="Freeform 7" id="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316017">
            <a:off x="11874014" y="1516470"/>
            <a:ext cx="836738" cy="836738"/>
          </a:xfrm>
          <a:custGeom>
            <a:avLst/>
            <a:gdLst/>
            <a:ahLst/>
            <a:cxnLst/>
            <a:rect r="r" b="b" t="t" l="l"/>
            <a:pathLst>
              <a:path h="836738" w="836738">
                <a:moveTo>
                  <a:pt x="0" y="0"/>
                </a:moveTo>
                <a:lnTo>
                  <a:pt x="836738" y="0"/>
                </a:lnTo>
                <a:lnTo>
                  <a:pt x="836738" y="836738"/>
                </a:lnTo>
                <a:lnTo>
                  <a:pt x="0" y="83673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316017">
            <a:off x="11815980" y="2057400"/>
            <a:ext cx="309018" cy="309018"/>
          </a:xfrm>
          <a:custGeom>
            <a:avLst/>
            <a:gdLst/>
            <a:ahLst/>
            <a:cxnLst/>
            <a:rect r="r" b="b" t="t" l="l"/>
            <a:pathLst>
              <a:path h="309018" w="309018">
                <a:moveTo>
                  <a:pt x="0" y="0"/>
                </a:moveTo>
                <a:lnTo>
                  <a:pt x="309018" y="0"/>
                </a:lnTo>
                <a:lnTo>
                  <a:pt x="309018" y="309018"/>
                </a:lnTo>
                <a:lnTo>
                  <a:pt x="0" y="3090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316017">
            <a:off x="12442497" y="2194536"/>
            <a:ext cx="354320" cy="354320"/>
          </a:xfrm>
          <a:custGeom>
            <a:avLst/>
            <a:gdLst/>
            <a:ahLst/>
            <a:cxnLst/>
            <a:rect r="r" b="b" t="t" l="l"/>
            <a:pathLst>
              <a:path h="354320" w="354320">
                <a:moveTo>
                  <a:pt x="0" y="0"/>
                </a:moveTo>
                <a:lnTo>
                  <a:pt x="354320" y="0"/>
                </a:lnTo>
                <a:lnTo>
                  <a:pt x="354320" y="354320"/>
                </a:lnTo>
                <a:lnTo>
                  <a:pt x="0" y="35432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316017">
            <a:off x="12446238" y="1524035"/>
            <a:ext cx="175138" cy="175138"/>
          </a:xfrm>
          <a:custGeom>
            <a:avLst/>
            <a:gdLst/>
            <a:ahLst/>
            <a:cxnLst/>
            <a:rect r="r" b="b" t="t" l="l"/>
            <a:pathLst>
              <a:path h="175138" w="175138">
                <a:moveTo>
                  <a:pt x="0" y="0"/>
                </a:moveTo>
                <a:lnTo>
                  <a:pt x="175138" y="0"/>
                </a:lnTo>
                <a:lnTo>
                  <a:pt x="175138" y="175138"/>
                </a:lnTo>
                <a:lnTo>
                  <a:pt x="0" y="17513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13547" y="4853033"/>
            <a:ext cx="7643898" cy="872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Escaneando este QR, pueden acceder a la plataforma, que ya se encuentra disponible.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653415"/>
            <a:ext cx="5292668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CULTIVOS ORGANICOS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6737839" y="5240338"/>
            <a:ext cx="485186" cy="485186"/>
            <a:chOff x="0" y="0"/>
            <a:chExt cx="812800" cy="812800"/>
          </a:xfrm>
        </p:grpSpPr>
        <p:sp>
          <p:nvSpPr>
            <p:cNvPr name="Freeform 16" id="1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4088180" y="516608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1" y="0"/>
                </a:lnTo>
                <a:lnTo>
                  <a:pt x="3891811" y="963224"/>
                </a:lnTo>
                <a:lnTo>
                  <a:pt x="0" y="96322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50526" y="4497414"/>
            <a:ext cx="7196683" cy="1311222"/>
            <a:chOff x="0" y="0"/>
            <a:chExt cx="2193117" cy="399582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2193117" cy="399582"/>
            </a:xfrm>
            <a:custGeom>
              <a:avLst/>
              <a:gdLst/>
              <a:ahLst/>
              <a:cxnLst/>
              <a:rect r="r" b="b" t="t" l="l"/>
              <a:pathLst>
                <a:path h="399582" w="2193117">
                  <a:moveTo>
                    <a:pt x="107576" y="0"/>
                  </a:moveTo>
                  <a:lnTo>
                    <a:pt x="2085540" y="0"/>
                  </a:lnTo>
                  <a:cubicBezTo>
                    <a:pt x="2144953" y="0"/>
                    <a:pt x="2193117" y="48164"/>
                    <a:pt x="2193117" y="107576"/>
                  </a:cubicBezTo>
                  <a:lnTo>
                    <a:pt x="2193117" y="292005"/>
                  </a:lnTo>
                  <a:cubicBezTo>
                    <a:pt x="2193117" y="351418"/>
                    <a:pt x="2144953" y="399582"/>
                    <a:pt x="2085540" y="399582"/>
                  </a:cubicBezTo>
                  <a:lnTo>
                    <a:pt x="107576" y="399582"/>
                  </a:lnTo>
                  <a:cubicBezTo>
                    <a:pt x="48164" y="399582"/>
                    <a:pt x="0" y="351418"/>
                    <a:pt x="0" y="292005"/>
                  </a:cubicBezTo>
                  <a:lnTo>
                    <a:pt x="0" y="107576"/>
                  </a:lnTo>
                  <a:cubicBezTo>
                    <a:pt x="0" y="48164"/>
                    <a:pt x="48164" y="0"/>
                    <a:pt x="10757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93117" cy="437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262633">
            <a:off x="1046508" y="5485043"/>
            <a:ext cx="485186" cy="485186"/>
            <a:chOff x="0" y="0"/>
            <a:chExt cx="812800" cy="812800"/>
          </a:xfrm>
        </p:grpSpPr>
        <p:sp>
          <p:nvSpPr>
            <p:cNvPr name="Freeform 6" id="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0547" y="5936224"/>
            <a:ext cx="7094690" cy="3199834"/>
            <a:chOff x="0" y="0"/>
            <a:chExt cx="1868560" cy="842755"/>
          </a:xfrm>
        </p:grpSpPr>
        <p:sp>
          <p:nvSpPr>
            <p:cNvPr name="Freeform 9" id="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868560" cy="842755"/>
            </a:xfrm>
            <a:custGeom>
              <a:avLst/>
              <a:gdLst/>
              <a:ahLst/>
              <a:cxnLst/>
              <a:rect r="r" b="b" t="t" l="l"/>
              <a:pathLst>
                <a:path h="842755" w="1868560">
                  <a:moveTo>
                    <a:pt x="54561" y="0"/>
                  </a:moveTo>
                  <a:lnTo>
                    <a:pt x="1813999" y="0"/>
                  </a:lnTo>
                  <a:cubicBezTo>
                    <a:pt x="1844132" y="0"/>
                    <a:pt x="1868560" y="24428"/>
                    <a:pt x="1868560" y="54561"/>
                  </a:cubicBezTo>
                  <a:lnTo>
                    <a:pt x="1868560" y="788193"/>
                  </a:lnTo>
                  <a:cubicBezTo>
                    <a:pt x="1868560" y="802664"/>
                    <a:pt x="1862812" y="816542"/>
                    <a:pt x="1852580" y="826774"/>
                  </a:cubicBezTo>
                  <a:cubicBezTo>
                    <a:pt x="1842347" y="837006"/>
                    <a:pt x="1828470" y="842755"/>
                    <a:pt x="1813999" y="842755"/>
                  </a:cubicBezTo>
                  <a:lnTo>
                    <a:pt x="54561" y="842755"/>
                  </a:lnTo>
                  <a:cubicBezTo>
                    <a:pt x="40091" y="842755"/>
                    <a:pt x="26213" y="837006"/>
                    <a:pt x="15981" y="826774"/>
                  </a:cubicBezTo>
                  <a:cubicBezTo>
                    <a:pt x="5748" y="816542"/>
                    <a:pt x="0" y="802664"/>
                    <a:pt x="0" y="788193"/>
                  </a:cubicBezTo>
                  <a:lnTo>
                    <a:pt x="0" y="54561"/>
                  </a:lnTo>
                  <a:cubicBezTo>
                    <a:pt x="0" y="40091"/>
                    <a:pt x="5748" y="26213"/>
                    <a:pt x="15981" y="15981"/>
                  </a:cubicBezTo>
                  <a:cubicBezTo>
                    <a:pt x="26213" y="5748"/>
                    <a:pt x="40091" y="0"/>
                    <a:pt x="54561" y="0"/>
                  </a:cubicBezTo>
                  <a:close/>
                </a:path>
              </a:pathLst>
            </a:custGeom>
            <a:solidFill>
              <a:srgbClr val="2A6F4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"/>
              <a:ext cx="1868560" cy="852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11" id="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89999">
            <a:off x="988607" y="7939348"/>
            <a:ext cx="1492929" cy="1495649"/>
          </a:xfrm>
          <a:custGeom>
            <a:avLst/>
            <a:gdLst/>
            <a:ahLst/>
            <a:cxnLst/>
            <a:rect r="r" b="b" t="t" l="l"/>
            <a:pathLst>
              <a:path h="1495649" w="1492929">
                <a:moveTo>
                  <a:pt x="0" y="0"/>
                </a:moveTo>
                <a:lnTo>
                  <a:pt x="1492929" y="0"/>
                </a:lnTo>
                <a:lnTo>
                  <a:pt x="1492929" y="1495648"/>
                </a:lnTo>
                <a:lnTo>
                  <a:pt x="0" y="14956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954128" y="4525162"/>
            <a:ext cx="7959894" cy="2835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999"/>
              </a:lnSpc>
            </a:pPr>
            <a:r>
              <a:rPr lang="en-US" b="true" sz="9999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RESULTADOS OBTENIDOS</a:t>
            </a:r>
          </a:p>
        </p:txBody>
      </p:sp>
      <p:sp>
        <p:nvSpPr>
          <p:cNvPr name="Freeform 13" id="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9184180" y="7280916"/>
            <a:ext cx="930081" cy="1120579"/>
          </a:xfrm>
          <a:custGeom>
            <a:avLst/>
            <a:gdLst/>
            <a:ahLst/>
            <a:cxnLst/>
            <a:rect r="r" b="b" t="t" l="l"/>
            <a:pathLst>
              <a:path h="1120579" w="930081">
                <a:moveTo>
                  <a:pt x="0" y="0"/>
                </a:moveTo>
                <a:lnTo>
                  <a:pt x="930081" y="0"/>
                </a:lnTo>
                <a:lnTo>
                  <a:pt x="930081" y="1120579"/>
                </a:lnTo>
                <a:lnTo>
                  <a:pt x="0" y="11205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28700" y="1251206"/>
            <a:ext cx="16189267" cy="2655863"/>
            <a:chOff x="0" y="0"/>
            <a:chExt cx="2508141" cy="41146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508141" cy="411463"/>
            </a:xfrm>
            <a:custGeom>
              <a:avLst/>
              <a:gdLst/>
              <a:ahLst/>
              <a:cxnLst/>
              <a:rect r="r" b="b" t="t" l="l"/>
              <a:pathLst>
                <a:path h="411463" w="2508141">
                  <a:moveTo>
                    <a:pt x="23911" y="0"/>
                  </a:moveTo>
                  <a:lnTo>
                    <a:pt x="2484231" y="0"/>
                  </a:lnTo>
                  <a:cubicBezTo>
                    <a:pt x="2497436" y="0"/>
                    <a:pt x="2508141" y="10705"/>
                    <a:pt x="2508141" y="23911"/>
                  </a:cubicBezTo>
                  <a:lnTo>
                    <a:pt x="2508141" y="387552"/>
                  </a:lnTo>
                  <a:cubicBezTo>
                    <a:pt x="2508141" y="400757"/>
                    <a:pt x="2497436" y="411463"/>
                    <a:pt x="2484231" y="411463"/>
                  </a:cubicBezTo>
                  <a:lnTo>
                    <a:pt x="23911" y="411463"/>
                  </a:lnTo>
                  <a:cubicBezTo>
                    <a:pt x="10705" y="411463"/>
                    <a:pt x="0" y="400757"/>
                    <a:pt x="0" y="387552"/>
                  </a:cubicBezTo>
                  <a:lnTo>
                    <a:pt x="0" y="23911"/>
                  </a:lnTo>
                  <a:cubicBezTo>
                    <a:pt x="0" y="10705"/>
                    <a:pt x="10705" y="0"/>
                    <a:pt x="23911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59860" r="-932" b="-186219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9406628" y="4330194"/>
            <a:ext cx="485186" cy="485186"/>
            <a:chOff x="0" y="0"/>
            <a:chExt cx="812800" cy="812800"/>
          </a:xfrm>
        </p:grpSpPr>
        <p:sp>
          <p:nvSpPr>
            <p:cNvPr name="Freeform 17" id="1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750526" y="4927108"/>
            <a:ext cx="6616526" cy="445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99"/>
              </a:lnSpc>
              <a:spcBef>
                <a:spcPct val="0"/>
              </a:spcBef>
            </a:pPr>
            <a:r>
              <a:rPr lang="en-US" sz="2899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El proyecto se l</a:t>
            </a:r>
            <a:r>
              <a:rPr lang="en-US" sz="2899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ogró con éxito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15314" y="6316082"/>
            <a:ext cx="6267106" cy="2371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Se logró cumplir todos los objetivos planteados, desarrollando e implementando una plataforma de e-commerce integral con sitio público, panel de administración, gestión de inventario y dashboard de ventas. Todas las funcionalidades fueron probadas y validadas, y el cliente expresó su satisfacción destacando la utilidad y el valor agregado del proyecto.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653415"/>
            <a:ext cx="5316208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CULTIVOS ORGANICOS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13934074" y="287983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1" y="0"/>
                </a:lnTo>
                <a:lnTo>
                  <a:pt x="3891811" y="963223"/>
                </a:lnTo>
                <a:lnTo>
                  <a:pt x="0" y="9632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6523" y="1089437"/>
            <a:ext cx="16082777" cy="2842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02"/>
              </a:lnSpc>
            </a:pPr>
            <a:r>
              <a:rPr lang="en-US" sz="6902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OBSTÁCULOS: </a:t>
            </a:r>
          </a:p>
          <a:p>
            <a:pPr algn="l">
              <a:lnSpc>
                <a:spcPts val="6902"/>
              </a:lnSpc>
            </a:pPr>
            <a:r>
              <a:rPr lang="en-US" sz="6902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PRESENTADOS DURANTE EL DESARROLLO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88278" y="4517918"/>
            <a:ext cx="7111461" cy="929774"/>
            <a:chOff x="0" y="0"/>
            <a:chExt cx="2167146" cy="283339"/>
          </a:xfrm>
        </p:grpSpPr>
        <p:sp>
          <p:nvSpPr>
            <p:cNvPr name="Freeform 4" id="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2167146" cy="283339"/>
            </a:xfrm>
            <a:custGeom>
              <a:avLst/>
              <a:gdLst/>
              <a:ahLst/>
              <a:cxnLst/>
              <a:rect r="r" b="b" t="t" l="l"/>
              <a:pathLst>
                <a:path h="283339" w="2167146">
                  <a:moveTo>
                    <a:pt x="108865" y="0"/>
                  </a:moveTo>
                  <a:lnTo>
                    <a:pt x="2058281" y="0"/>
                  </a:lnTo>
                  <a:cubicBezTo>
                    <a:pt x="2087154" y="0"/>
                    <a:pt x="2114844" y="11470"/>
                    <a:pt x="2135260" y="31886"/>
                  </a:cubicBezTo>
                  <a:cubicBezTo>
                    <a:pt x="2155677" y="52302"/>
                    <a:pt x="2167146" y="79992"/>
                    <a:pt x="2167146" y="108865"/>
                  </a:cubicBezTo>
                  <a:lnTo>
                    <a:pt x="2167146" y="174474"/>
                  </a:lnTo>
                  <a:cubicBezTo>
                    <a:pt x="2167146" y="203347"/>
                    <a:pt x="2155677" y="231037"/>
                    <a:pt x="2135260" y="251453"/>
                  </a:cubicBezTo>
                  <a:cubicBezTo>
                    <a:pt x="2114844" y="271870"/>
                    <a:pt x="2087154" y="283339"/>
                    <a:pt x="2058281" y="283339"/>
                  </a:cubicBezTo>
                  <a:lnTo>
                    <a:pt x="108865" y="283339"/>
                  </a:lnTo>
                  <a:cubicBezTo>
                    <a:pt x="79992" y="283339"/>
                    <a:pt x="52302" y="271870"/>
                    <a:pt x="31886" y="251453"/>
                  </a:cubicBezTo>
                  <a:cubicBezTo>
                    <a:pt x="11470" y="231037"/>
                    <a:pt x="0" y="203347"/>
                    <a:pt x="0" y="174474"/>
                  </a:cubicBezTo>
                  <a:lnTo>
                    <a:pt x="0" y="108865"/>
                  </a:lnTo>
                  <a:cubicBezTo>
                    <a:pt x="0" y="79992"/>
                    <a:pt x="11470" y="52302"/>
                    <a:pt x="31886" y="31886"/>
                  </a:cubicBezTo>
                  <a:cubicBezTo>
                    <a:pt x="52302" y="11470"/>
                    <a:pt x="79992" y="0"/>
                    <a:pt x="10886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67146" cy="321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375962" y="4490713"/>
            <a:ext cx="5960472" cy="929774"/>
            <a:chOff x="0" y="0"/>
            <a:chExt cx="1816394" cy="283339"/>
          </a:xfrm>
        </p:grpSpPr>
        <p:sp>
          <p:nvSpPr>
            <p:cNvPr name="Freeform 7" id="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816394" cy="283339"/>
            </a:xfrm>
            <a:custGeom>
              <a:avLst/>
              <a:gdLst/>
              <a:ahLst/>
              <a:cxnLst/>
              <a:rect r="r" b="b" t="t" l="l"/>
              <a:pathLst>
                <a:path h="283339" w="1816394">
                  <a:moveTo>
                    <a:pt x="129888" y="0"/>
                  </a:moveTo>
                  <a:lnTo>
                    <a:pt x="1686506" y="0"/>
                  </a:lnTo>
                  <a:cubicBezTo>
                    <a:pt x="1758241" y="0"/>
                    <a:pt x="1816394" y="58153"/>
                    <a:pt x="1816394" y="129888"/>
                  </a:cubicBezTo>
                  <a:lnTo>
                    <a:pt x="1816394" y="153452"/>
                  </a:lnTo>
                  <a:cubicBezTo>
                    <a:pt x="1816394" y="187900"/>
                    <a:pt x="1802709" y="220937"/>
                    <a:pt x="1778351" y="245296"/>
                  </a:cubicBezTo>
                  <a:cubicBezTo>
                    <a:pt x="1753992" y="269655"/>
                    <a:pt x="1720954" y="283339"/>
                    <a:pt x="1686506" y="283339"/>
                  </a:cubicBezTo>
                  <a:lnTo>
                    <a:pt x="129888" y="283339"/>
                  </a:lnTo>
                  <a:cubicBezTo>
                    <a:pt x="95439" y="283339"/>
                    <a:pt x="62402" y="269655"/>
                    <a:pt x="38043" y="245296"/>
                  </a:cubicBezTo>
                  <a:cubicBezTo>
                    <a:pt x="13685" y="220937"/>
                    <a:pt x="0" y="187900"/>
                    <a:pt x="0" y="153452"/>
                  </a:cubicBezTo>
                  <a:lnTo>
                    <a:pt x="0" y="129888"/>
                  </a:lnTo>
                  <a:cubicBezTo>
                    <a:pt x="0" y="95439"/>
                    <a:pt x="13685" y="62402"/>
                    <a:pt x="38043" y="38043"/>
                  </a:cubicBezTo>
                  <a:cubicBezTo>
                    <a:pt x="62402" y="13685"/>
                    <a:pt x="95439" y="0"/>
                    <a:pt x="1298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816394" cy="321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44406">
            <a:off x="765545" y="4578499"/>
            <a:ext cx="485186" cy="485186"/>
            <a:chOff x="0" y="0"/>
            <a:chExt cx="812800" cy="812800"/>
          </a:xfrm>
        </p:grpSpPr>
        <p:sp>
          <p:nvSpPr>
            <p:cNvPr name="Freeform 10" id="1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206934">
            <a:off x="9171166" y="4713007"/>
            <a:ext cx="485186" cy="485186"/>
            <a:chOff x="0" y="0"/>
            <a:chExt cx="812800" cy="812800"/>
          </a:xfrm>
        </p:grpSpPr>
        <p:sp>
          <p:nvSpPr>
            <p:cNvPr name="Freeform 13" id="1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15" id="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13434250" y="2718971"/>
            <a:ext cx="1210575" cy="1212780"/>
          </a:xfrm>
          <a:custGeom>
            <a:avLst/>
            <a:gdLst/>
            <a:ahLst/>
            <a:cxnLst/>
            <a:rect r="r" b="b" t="t" l="l"/>
            <a:pathLst>
              <a:path h="1212780" w="1210575">
                <a:moveTo>
                  <a:pt x="0" y="0"/>
                </a:moveTo>
                <a:lnTo>
                  <a:pt x="1210574" y="0"/>
                </a:lnTo>
                <a:lnTo>
                  <a:pt x="1210574" y="1212780"/>
                </a:lnTo>
                <a:lnTo>
                  <a:pt x="0" y="1212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82637">
            <a:off x="16348324" y="6516422"/>
            <a:ext cx="2458542" cy="1757403"/>
          </a:xfrm>
          <a:custGeom>
            <a:avLst/>
            <a:gdLst/>
            <a:ahLst/>
            <a:cxnLst/>
            <a:rect r="r" b="b" t="t" l="l"/>
            <a:pathLst>
              <a:path h="1757403" w="2458542">
                <a:moveTo>
                  <a:pt x="2458543" y="0"/>
                </a:moveTo>
                <a:lnTo>
                  <a:pt x="0" y="0"/>
                </a:lnTo>
                <a:lnTo>
                  <a:pt x="0" y="1757404"/>
                </a:lnTo>
                <a:lnTo>
                  <a:pt x="2458543" y="1757404"/>
                </a:lnTo>
                <a:lnTo>
                  <a:pt x="2458543" y="0"/>
                </a:lnTo>
                <a:close/>
              </a:path>
            </a:pathLst>
          </a:custGeom>
          <a:blipFill>
            <a:blip r:embed="rId4"/>
            <a:stretch>
              <a:fillRect l="0" t="0" r="0" b="-71915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35576" y="4773796"/>
            <a:ext cx="6981586" cy="387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92"/>
              </a:lnSpc>
              <a:spcBef>
                <a:spcPct val="0"/>
              </a:spcBef>
            </a:pPr>
            <a:r>
              <a:rPr lang="en-US" sz="2492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Proceso de</a:t>
            </a:r>
            <a:r>
              <a:rPr lang="en-US" sz="2492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 Generación de Documentación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15416" y="4745763"/>
            <a:ext cx="5852389" cy="399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92"/>
              </a:lnSpc>
              <a:spcBef>
                <a:spcPct val="0"/>
              </a:spcBef>
            </a:pPr>
            <a:r>
              <a:rPr lang="en-US" sz="2592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Focus on small,</a:t>
            </a:r>
            <a:r>
              <a:rPr lang="en-US" sz="2592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 achievable steps.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63827" y="5623953"/>
            <a:ext cx="6325083" cy="1806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El retraso se debió a no considerar la generación y corrección de documentación, así como a la falta de organización de espacios y tiempos para reuniones de sprint. Esto tuvo un Bajo impacto pero aun asi se extendió el proceso.</a:t>
            </a:r>
          </a:p>
        </p:txBody>
      </p:sp>
      <p:sp>
        <p:nvSpPr>
          <p:cNvPr name="TextBox 20" id="20"/>
          <p:cNvSpPr txBox="true"/>
          <p:nvPr/>
        </p:nvSpPr>
        <p:spPr>
          <a:xfrm rot="30527">
            <a:off x="9594401" y="5648457"/>
            <a:ext cx="5524439" cy="145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Lorem ipsum dolor sit amet, consectetur adipiscing elit. Donec vitae elit sed est dapibus mattis</a:t>
            </a:r>
            <a:r>
              <a:rPr lang="en-US" sz="20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 est nisi arcu mauris diam. elit maximus, porttitor.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653415"/>
            <a:ext cx="5504529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CULTIVOS ORGANICOS 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14039537" y="416081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1" y="0"/>
                </a:lnTo>
                <a:lnTo>
                  <a:pt x="3891811" y="963223"/>
                </a:lnTo>
                <a:lnTo>
                  <a:pt x="0" y="9632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9037" y="3227720"/>
            <a:ext cx="8628712" cy="2594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88"/>
              </a:lnSpc>
            </a:pPr>
            <a:r>
              <a:rPr lang="en-US" sz="9188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INTEGRANTES</a:t>
            </a:r>
          </a:p>
          <a:p>
            <a:pPr algn="l">
              <a:lnSpc>
                <a:spcPts val="9188"/>
              </a:lnSpc>
            </a:pPr>
            <a:r>
              <a:rPr lang="en-US" sz="9188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DEL PROYECTO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402826" y="1459645"/>
            <a:ext cx="3058844" cy="908510"/>
            <a:chOff x="0" y="0"/>
            <a:chExt cx="953969" cy="283339"/>
          </a:xfrm>
        </p:grpSpPr>
        <p:sp>
          <p:nvSpPr>
            <p:cNvPr name="Freeform 4" id="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953969" cy="283339"/>
            </a:xfrm>
            <a:custGeom>
              <a:avLst/>
              <a:gdLst/>
              <a:ahLst/>
              <a:cxnLst/>
              <a:rect r="r" b="b" t="t" l="l"/>
              <a:pathLst>
                <a:path h="283339" w="953969">
                  <a:moveTo>
                    <a:pt x="141670" y="0"/>
                  </a:moveTo>
                  <a:lnTo>
                    <a:pt x="812299" y="0"/>
                  </a:lnTo>
                  <a:cubicBezTo>
                    <a:pt x="890541" y="0"/>
                    <a:pt x="953969" y="63428"/>
                    <a:pt x="953969" y="141670"/>
                  </a:cubicBezTo>
                  <a:lnTo>
                    <a:pt x="953969" y="141670"/>
                  </a:lnTo>
                  <a:cubicBezTo>
                    <a:pt x="953969" y="179243"/>
                    <a:pt x="939043" y="215277"/>
                    <a:pt x="912475" y="241845"/>
                  </a:cubicBezTo>
                  <a:cubicBezTo>
                    <a:pt x="885907" y="268413"/>
                    <a:pt x="849872" y="283339"/>
                    <a:pt x="812299" y="283339"/>
                  </a:cubicBezTo>
                  <a:lnTo>
                    <a:pt x="141670" y="283339"/>
                  </a:lnTo>
                  <a:cubicBezTo>
                    <a:pt x="63428" y="283339"/>
                    <a:pt x="0" y="219912"/>
                    <a:pt x="0" y="141670"/>
                  </a:cubicBezTo>
                  <a:lnTo>
                    <a:pt x="0" y="141670"/>
                  </a:lnTo>
                  <a:cubicBezTo>
                    <a:pt x="0" y="63428"/>
                    <a:pt x="63428" y="0"/>
                    <a:pt x="1416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953969" cy="321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377837" y="4015585"/>
            <a:ext cx="3778814" cy="908510"/>
            <a:chOff x="0" y="0"/>
            <a:chExt cx="1178508" cy="283339"/>
          </a:xfrm>
        </p:grpSpPr>
        <p:sp>
          <p:nvSpPr>
            <p:cNvPr name="Freeform 7" id="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178508" cy="283339"/>
            </a:xfrm>
            <a:custGeom>
              <a:avLst/>
              <a:gdLst/>
              <a:ahLst/>
              <a:cxnLst/>
              <a:rect r="r" b="b" t="t" l="l"/>
              <a:pathLst>
                <a:path h="283339" w="1178508">
                  <a:moveTo>
                    <a:pt x="141670" y="0"/>
                  </a:moveTo>
                  <a:lnTo>
                    <a:pt x="1036838" y="0"/>
                  </a:lnTo>
                  <a:cubicBezTo>
                    <a:pt x="1074411" y="0"/>
                    <a:pt x="1110445" y="14926"/>
                    <a:pt x="1137014" y="41494"/>
                  </a:cubicBezTo>
                  <a:cubicBezTo>
                    <a:pt x="1163582" y="68062"/>
                    <a:pt x="1178508" y="104097"/>
                    <a:pt x="1178508" y="141670"/>
                  </a:cubicBezTo>
                  <a:lnTo>
                    <a:pt x="1178508" y="141670"/>
                  </a:lnTo>
                  <a:cubicBezTo>
                    <a:pt x="1178508" y="219912"/>
                    <a:pt x="1115080" y="283339"/>
                    <a:pt x="1036838" y="283339"/>
                  </a:cubicBezTo>
                  <a:lnTo>
                    <a:pt x="141670" y="283339"/>
                  </a:lnTo>
                  <a:cubicBezTo>
                    <a:pt x="63428" y="283339"/>
                    <a:pt x="0" y="219912"/>
                    <a:pt x="0" y="141670"/>
                  </a:cubicBezTo>
                  <a:lnTo>
                    <a:pt x="0" y="141670"/>
                  </a:lnTo>
                  <a:cubicBezTo>
                    <a:pt x="0" y="63428"/>
                    <a:pt x="63428" y="0"/>
                    <a:pt x="1416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178508" cy="321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304994">
            <a:off x="9211058" y="1262419"/>
            <a:ext cx="474090" cy="474090"/>
            <a:chOff x="0" y="0"/>
            <a:chExt cx="812800" cy="812800"/>
          </a:xfrm>
        </p:grpSpPr>
        <p:sp>
          <p:nvSpPr>
            <p:cNvPr name="Freeform 10" id="1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-63714">
            <a:off x="9148352" y="3944582"/>
            <a:ext cx="474090" cy="474090"/>
            <a:chOff x="0" y="0"/>
            <a:chExt cx="812800" cy="812800"/>
          </a:xfrm>
        </p:grpSpPr>
        <p:sp>
          <p:nvSpPr>
            <p:cNvPr name="Freeform 13" id="1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402586" y="6810423"/>
            <a:ext cx="3059083" cy="908510"/>
            <a:chOff x="0" y="0"/>
            <a:chExt cx="954044" cy="283339"/>
          </a:xfrm>
        </p:grpSpPr>
        <p:sp>
          <p:nvSpPr>
            <p:cNvPr name="Freeform 16" id="1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954044" cy="283339"/>
            </a:xfrm>
            <a:custGeom>
              <a:avLst/>
              <a:gdLst/>
              <a:ahLst/>
              <a:cxnLst/>
              <a:rect r="r" b="b" t="t" l="l"/>
              <a:pathLst>
                <a:path h="283339" w="954044">
                  <a:moveTo>
                    <a:pt x="141670" y="0"/>
                  </a:moveTo>
                  <a:lnTo>
                    <a:pt x="812374" y="0"/>
                  </a:lnTo>
                  <a:cubicBezTo>
                    <a:pt x="890616" y="0"/>
                    <a:pt x="954044" y="63428"/>
                    <a:pt x="954044" y="141670"/>
                  </a:cubicBezTo>
                  <a:lnTo>
                    <a:pt x="954044" y="141670"/>
                  </a:lnTo>
                  <a:cubicBezTo>
                    <a:pt x="954044" y="179243"/>
                    <a:pt x="939118" y="215277"/>
                    <a:pt x="912550" y="241845"/>
                  </a:cubicBezTo>
                  <a:cubicBezTo>
                    <a:pt x="885981" y="268413"/>
                    <a:pt x="849947" y="283339"/>
                    <a:pt x="812374" y="283339"/>
                  </a:cubicBezTo>
                  <a:lnTo>
                    <a:pt x="141670" y="283339"/>
                  </a:lnTo>
                  <a:cubicBezTo>
                    <a:pt x="63428" y="283339"/>
                    <a:pt x="0" y="219912"/>
                    <a:pt x="0" y="141670"/>
                  </a:cubicBezTo>
                  <a:lnTo>
                    <a:pt x="0" y="141670"/>
                  </a:lnTo>
                  <a:cubicBezTo>
                    <a:pt x="0" y="63428"/>
                    <a:pt x="63428" y="0"/>
                    <a:pt x="1416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954044" cy="321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309548">
            <a:off x="9211496" y="6611664"/>
            <a:ext cx="474090" cy="474090"/>
            <a:chOff x="0" y="0"/>
            <a:chExt cx="812800" cy="812800"/>
          </a:xfrm>
        </p:grpSpPr>
        <p:sp>
          <p:nvSpPr>
            <p:cNvPr name="Freeform 19" id="1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21" id="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6267466">
            <a:off x="17019791" y="7490919"/>
            <a:ext cx="175138" cy="175138"/>
          </a:xfrm>
          <a:custGeom>
            <a:avLst/>
            <a:gdLst/>
            <a:ahLst/>
            <a:cxnLst/>
            <a:rect r="r" b="b" t="t" l="l"/>
            <a:pathLst>
              <a:path h="175138" w="175138">
                <a:moveTo>
                  <a:pt x="0" y="0"/>
                </a:moveTo>
                <a:lnTo>
                  <a:pt x="175139" y="0"/>
                </a:lnTo>
                <a:lnTo>
                  <a:pt x="175139" y="175139"/>
                </a:lnTo>
                <a:lnTo>
                  <a:pt x="0" y="1751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6267466">
            <a:off x="16466203" y="6823769"/>
            <a:ext cx="836738" cy="836738"/>
          </a:xfrm>
          <a:custGeom>
            <a:avLst/>
            <a:gdLst/>
            <a:ahLst/>
            <a:cxnLst/>
            <a:rect r="r" b="b" t="t" l="l"/>
            <a:pathLst>
              <a:path h="836738" w="836738">
                <a:moveTo>
                  <a:pt x="0" y="0"/>
                </a:moveTo>
                <a:lnTo>
                  <a:pt x="836738" y="0"/>
                </a:lnTo>
                <a:lnTo>
                  <a:pt x="836738" y="836738"/>
                </a:lnTo>
                <a:lnTo>
                  <a:pt x="0" y="8367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6267466">
            <a:off x="16577890" y="6691110"/>
            <a:ext cx="309018" cy="309018"/>
          </a:xfrm>
          <a:custGeom>
            <a:avLst/>
            <a:gdLst/>
            <a:ahLst/>
            <a:cxnLst/>
            <a:rect r="r" b="b" t="t" l="l"/>
            <a:pathLst>
              <a:path h="309018" w="309018">
                <a:moveTo>
                  <a:pt x="0" y="0"/>
                </a:moveTo>
                <a:lnTo>
                  <a:pt x="309018" y="0"/>
                </a:lnTo>
                <a:lnTo>
                  <a:pt x="309018" y="309018"/>
                </a:lnTo>
                <a:lnTo>
                  <a:pt x="0" y="309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419115" y="1706052"/>
            <a:ext cx="3042555" cy="399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3"/>
              </a:lnSpc>
              <a:spcBef>
                <a:spcPct val="0"/>
              </a:spcBef>
            </a:pPr>
            <a:r>
              <a:rPr lang="en-US" sz="2533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Celine Toledo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339737" y="4255592"/>
            <a:ext cx="3763075" cy="399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3"/>
              </a:lnSpc>
              <a:spcBef>
                <a:spcPct val="0"/>
              </a:spcBef>
            </a:pPr>
            <a:r>
              <a:rPr lang="en-US" sz="2533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Catalina Berrios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35991" y="2391645"/>
            <a:ext cx="7746369" cy="2102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5"/>
              </a:lnSpc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Scrum Master</a:t>
            </a:r>
          </a:p>
          <a:p>
            <a:pPr algn="l" marL="421925" indent="-210963" lvl="1">
              <a:lnSpc>
                <a:spcPts val="2735"/>
              </a:lnSpc>
              <a:buFont typeface="Arial"/>
              <a:buChar char="•"/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Facilitó ceremonias ágiles clave.</a:t>
            </a:r>
          </a:p>
          <a:p>
            <a:pPr algn="l" marL="421925" indent="-210963" lvl="1">
              <a:lnSpc>
                <a:spcPts val="2735"/>
              </a:lnSpc>
              <a:buFont typeface="Arial"/>
              <a:buChar char="•"/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Mantuvo el tablero de tareas actualizado.</a:t>
            </a:r>
          </a:p>
          <a:p>
            <a:pPr algn="l" marL="421925" indent="-210963" lvl="1">
              <a:lnSpc>
                <a:spcPts val="2735"/>
              </a:lnSpc>
              <a:buFont typeface="Arial"/>
              <a:buChar char="•"/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Gestionó impedimentos y aseguró el cumplimiento de plazos.</a:t>
            </a:r>
          </a:p>
          <a:p>
            <a:pPr algn="l">
              <a:lnSpc>
                <a:spcPts val="2735"/>
              </a:lnSpc>
            </a:pPr>
          </a:p>
          <a:p>
            <a:pPr algn="l">
              <a:lnSpc>
                <a:spcPts val="2735"/>
              </a:lnSpc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9523046" y="4943145"/>
            <a:ext cx="7690973" cy="1757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5"/>
              </a:lnSpc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P</a:t>
            </a: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roduct Owne</a:t>
            </a: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r:</a:t>
            </a:r>
          </a:p>
          <a:p>
            <a:pPr algn="l" marL="421925" indent="-210963" lvl="1">
              <a:lnSpc>
                <a:spcPts val="2735"/>
              </a:lnSpc>
              <a:buFont typeface="Arial"/>
              <a:buChar char="•"/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Levantó y priorizó requerimientos con el cliente.</a:t>
            </a:r>
          </a:p>
          <a:p>
            <a:pPr algn="l" marL="421925" indent="-210963" lvl="1">
              <a:lnSpc>
                <a:spcPts val="2735"/>
              </a:lnSpc>
              <a:buFont typeface="Arial"/>
              <a:buChar char="•"/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Gestionó el Product Backlog con historias claras.</a:t>
            </a:r>
          </a:p>
          <a:p>
            <a:pPr algn="l" marL="421925" indent="-210963" lvl="1">
              <a:lnSpc>
                <a:spcPts val="2735"/>
              </a:lnSpc>
              <a:buFont typeface="Arial"/>
              <a:buChar char="•"/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Definió criterios de aceptación y validó entregas.</a:t>
            </a:r>
          </a:p>
          <a:p>
            <a:pPr algn="l">
              <a:lnSpc>
                <a:spcPts val="2735"/>
              </a:lnSpc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9422533" y="7049781"/>
            <a:ext cx="3039137" cy="399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3"/>
              </a:lnSpc>
              <a:spcBef>
                <a:spcPct val="0"/>
              </a:spcBef>
            </a:pPr>
            <a:r>
              <a:rPr lang="en-US" sz="2533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Benjamin Lobos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435991" y="7788937"/>
            <a:ext cx="7746369" cy="2102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5"/>
              </a:lnSpc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D</a:t>
            </a: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esarrollador Principa</a:t>
            </a: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l:</a:t>
            </a:r>
          </a:p>
          <a:p>
            <a:pPr algn="l" marL="421925" indent="-210963" lvl="1">
              <a:lnSpc>
                <a:spcPts val="2735"/>
              </a:lnSpc>
              <a:buFont typeface="Arial"/>
              <a:buChar char="•"/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Diseñó e implementó módulos clave (frontend y backend).</a:t>
            </a:r>
          </a:p>
          <a:p>
            <a:pPr algn="l" marL="421925" indent="-210963" lvl="1">
              <a:lnSpc>
                <a:spcPts val="2735"/>
              </a:lnSpc>
              <a:buFont typeface="Arial"/>
              <a:buChar char="•"/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Integró servicios, APIs y base de datos.</a:t>
            </a:r>
          </a:p>
          <a:p>
            <a:pPr algn="l" marL="421925" indent="-210963" lvl="1">
              <a:lnSpc>
                <a:spcPts val="2735"/>
              </a:lnSpc>
              <a:buFont typeface="Arial"/>
              <a:buChar char="•"/>
            </a:pPr>
            <a:r>
              <a:rPr lang="en-US" sz="1954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Revisó código, realizó pruebas y apoyó despliegues.</a:t>
            </a:r>
          </a:p>
          <a:p>
            <a:pPr algn="l">
              <a:lnSpc>
                <a:spcPts val="2735"/>
              </a:lnSpc>
            </a:pPr>
          </a:p>
          <a:p>
            <a:pPr algn="l">
              <a:lnSpc>
                <a:spcPts val="2735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028700" y="653415"/>
            <a:ext cx="5209588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CULTIVOS ORGANICOS</a:t>
            </a:r>
          </a:p>
        </p:txBody>
      </p:sp>
      <p:sp>
        <p:nvSpPr>
          <p:cNvPr name="Freeform 31" id="31"/>
          <p:cNvSpPr/>
          <p:nvPr/>
        </p:nvSpPr>
        <p:spPr>
          <a:xfrm flipH="false" flipV="false" rot="0">
            <a:off x="13925156" y="481835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1" y="0"/>
                </a:lnTo>
                <a:lnTo>
                  <a:pt x="3891811" y="963223"/>
                </a:lnTo>
                <a:lnTo>
                  <a:pt x="0" y="9632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317001">
            <a:off x="14183651" y="2130670"/>
            <a:ext cx="4659217" cy="3476957"/>
            <a:chOff x="0" y="0"/>
            <a:chExt cx="764065" cy="5701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4065" cy="570186"/>
            </a:xfrm>
            <a:custGeom>
              <a:avLst/>
              <a:gdLst/>
              <a:ahLst/>
              <a:cxnLst/>
              <a:rect r="r" b="b" t="t" l="l"/>
              <a:pathLst>
                <a:path h="570186" w="764065">
                  <a:moveTo>
                    <a:pt x="83082" y="0"/>
                  </a:moveTo>
                  <a:lnTo>
                    <a:pt x="680983" y="0"/>
                  </a:lnTo>
                  <a:cubicBezTo>
                    <a:pt x="726868" y="0"/>
                    <a:pt x="764065" y="37197"/>
                    <a:pt x="764065" y="83082"/>
                  </a:cubicBezTo>
                  <a:lnTo>
                    <a:pt x="764065" y="487104"/>
                  </a:lnTo>
                  <a:cubicBezTo>
                    <a:pt x="764065" y="532989"/>
                    <a:pt x="726868" y="570186"/>
                    <a:pt x="680983" y="570186"/>
                  </a:cubicBezTo>
                  <a:lnTo>
                    <a:pt x="83082" y="570186"/>
                  </a:lnTo>
                  <a:cubicBezTo>
                    <a:pt x="37197" y="570186"/>
                    <a:pt x="0" y="532989"/>
                    <a:pt x="0" y="487104"/>
                  </a:cubicBezTo>
                  <a:lnTo>
                    <a:pt x="0" y="83082"/>
                  </a:lnTo>
                  <a:cubicBezTo>
                    <a:pt x="0" y="37197"/>
                    <a:pt x="37197" y="0"/>
                    <a:pt x="83082" y="0"/>
                  </a:cubicBezTo>
                  <a:close/>
                </a:path>
              </a:pathLst>
            </a:custGeom>
            <a:blipFill>
              <a:blip r:embed="rId2"/>
              <a:stretch>
                <a:fillRect l="-16333" t="0" r="-16333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480434">
            <a:off x="14106713" y="6444614"/>
            <a:ext cx="4656510" cy="3478517"/>
            <a:chOff x="0" y="0"/>
            <a:chExt cx="763621" cy="57044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63621" cy="570442"/>
            </a:xfrm>
            <a:custGeom>
              <a:avLst/>
              <a:gdLst/>
              <a:ahLst/>
              <a:cxnLst/>
              <a:rect r="r" b="b" t="t" l="l"/>
              <a:pathLst>
                <a:path h="570442" w="763621">
                  <a:moveTo>
                    <a:pt x="83130" y="0"/>
                  </a:moveTo>
                  <a:lnTo>
                    <a:pt x="680491" y="0"/>
                  </a:lnTo>
                  <a:cubicBezTo>
                    <a:pt x="726402" y="0"/>
                    <a:pt x="763621" y="37219"/>
                    <a:pt x="763621" y="83130"/>
                  </a:cubicBezTo>
                  <a:lnTo>
                    <a:pt x="763621" y="487312"/>
                  </a:lnTo>
                  <a:cubicBezTo>
                    <a:pt x="763621" y="533223"/>
                    <a:pt x="726402" y="570442"/>
                    <a:pt x="680491" y="570442"/>
                  </a:cubicBezTo>
                  <a:lnTo>
                    <a:pt x="83130" y="570442"/>
                  </a:lnTo>
                  <a:cubicBezTo>
                    <a:pt x="37219" y="570442"/>
                    <a:pt x="0" y="533223"/>
                    <a:pt x="0" y="487312"/>
                  </a:cubicBezTo>
                  <a:lnTo>
                    <a:pt x="0" y="83130"/>
                  </a:lnTo>
                  <a:cubicBezTo>
                    <a:pt x="0" y="37219"/>
                    <a:pt x="37219" y="0"/>
                    <a:pt x="83130" y="0"/>
                  </a:cubicBezTo>
                  <a:close/>
                </a:path>
              </a:pathLst>
            </a:custGeom>
            <a:blipFill>
              <a:blip r:embed="rId3"/>
              <a:stretch>
                <a:fillRect l="-16401" t="0" r="-16401" b="0"/>
              </a:stretch>
            </a:blipFill>
          </p:spPr>
        </p:sp>
      </p:grp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13461634" y="7196554"/>
            <a:ext cx="1143666" cy="1145749"/>
          </a:xfrm>
          <a:custGeom>
            <a:avLst/>
            <a:gdLst/>
            <a:ahLst/>
            <a:cxnLst/>
            <a:rect r="r" b="b" t="t" l="l"/>
            <a:pathLst>
              <a:path h="1145749" w="1143666">
                <a:moveTo>
                  <a:pt x="0" y="0"/>
                </a:moveTo>
                <a:lnTo>
                  <a:pt x="1143666" y="0"/>
                </a:lnTo>
                <a:lnTo>
                  <a:pt x="1143666" y="1145748"/>
                </a:lnTo>
                <a:lnTo>
                  <a:pt x="0" y="11457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887137" y="263681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1" y="0"/>
                </a:lnTo>
                <a:lnTo>
                  <a:pt x="3891811" y="963223"/>
                </a:lnTo>
                <a:lnTo>
                  <a:pt x="0" y="9632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55345" y="1188804"/>
            <a:ext cx="11222190" cy="226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1"/>
              </a:lnSpc>
            </a:pPr>
            <a:r>
              <a:rPr lang="en-US" sz="8001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TRES EN UNO:</a:t>
            </a:r>
          </a:p>
          <a:p>
            <a:pPr algn="l">
              <a:lnSpc>
                <a:spcPts val="8001"/>
              </a:lnSpc>
            </a:pPr>
            <a:r>
              <a:rPr lang="en-US" sz="8001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CULTIVOS ORGANICOS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53415"/>
            <a:ext cx="5611095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 : CULTIVOS ORGANICOS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712477"/>
            <a:ext cx="11148835" cy="1119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054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Nuestro proyecto busca apoyar a l</a:t>
            </a:r>
            <a:r>
              <a:rPr lang="en-US" sz="2054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a empresa “Tres en Uno: Cultivos Orgánicos, dedicada a producir hortalizas en Coquimbo mediante un ecosistema circular que integra acuicultura e hidroponía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5377" y="4927124"/>
            <a:ext cx="11148835" cy="3647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5"/>
              </a:lnSpc>
            </a:pPr>
          </a:p>
          <a:p>
            <a:pPr algn="l" marL="486693" indent="-243347" lvl="1">
              <a:lnSpc>
                <a:spcPts val="3155"/>
              </a:lnSpc>
              <a:buFont typeface="Arial"/>
              <a:buChar char="•"/>
            </a:pPr>
            <a:r>
              <a:rPr lang="en-US" b="true" sz="2254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Francisco Sanhueza: </a:t>
            </a:r>
          </a:p>
          <a:p>
            <a:pPr algn="l">
              <a:lnSpc>
                <a:spcPts val="3155"/>
              </a:lnSpc>
            </a:pPr>
            <a:r>
              <a:rPr lang="en-US" sz="2254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Encargado de la área administrativa y logística.</a:t>
            </a:r>
          </a:p>
          <a:p>
            <a:pPr algn="l">
              <a:lnSpc>
                <a:spcPts val="3155"/>
              </a:lnSpc>
            </a:pPr>
          </a:p>
          <a:p>
            <a:pPr algn="l" marL="486693" indent="-243347" lvl="1">
              <a:lnSpc>
                <a:spcPts val="3155"/>
              </a:lnSpc>
              <a:buFont typeface="Arial"/>
              <a:buChar char="•"/>
            </a:pPr>
            <a:r>
              <a:rPr lang="en-US" b="true" sz="2254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Michel Fernández: </a:t>
            </a:r>
          </a:p>
          <a:p>
            <a:pPr algn="l">
              <a:lnSpc>
                <a:spcPts val="3155"/>
              </a:lnSpc>
            </a:pPr>
            <a:r>
              <a:rPr lang="en-US" sz="2254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Encargado de área de operaciones y producción.</a:t>
            </a:r>
          </a:p>
          <a:p>
            <a:pPr algn="l">
              <a:lnSpc>
                <a:spcPts val="3155"/>
              </a:lnSpc>
            </a:pPr>
          </a:p>
          <a:p>
            <a:pPr algn="l" marL="486693" indent="-243347" lvl="1">
              <a:lnSpc>
                <a:spcPts val="3155"/>
              </a:lnSpc>
              <a:buFont typeface="Arial"/>
              <a:buChar char="•"/>
            </a:pPr>
            <a:r>
              <a:rPr lang="en-US" b="true" sz="2254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Oliana Gorigoitia: </a:t>
            </a:r>
          </a:p>
          <a:p>
            <a:pPr algn="l">
              <a:lnSpc>
                <a:spcPts val="3155"/>
              </a:lnSpc>
            </a:pPr>
            <a:r>
              <a:rPr lang="en-US" sz="2254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Administradora de ventas.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151492"/>
            <a:ext cx="8563501" cy="2258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2"/>
              </a:lnSpc>
            </a:pPr>
            <a:r>
              <a:rPr lang="en-US" sz="7902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DESCRIPCION DEL PROYECTO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46156" y="3929442"/>
            <a:ext cx="7722657" cy="5492438"/>
            <a:chOff x="0" y="0"/>
            <a:chExt cx="2033951" cy="1446568"/>
          </a:xfrm>
        </p:grpSpPr>
        <p:sp>
          <p:nvSpPr>
            <p:cNvPr name="Freeform 4" id="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2033951" cy="1446568"/>
            </a:xfrm>
            <a:custGeom>
              <a:avLst/>
              <a:gdLst/>
              <a:ahLst/>
              <a:cxnLst/>
              <a:rect r="r" b="b" t="t" l="l"/>
              <a:pathLst>
                <a:path h="1446568" w="2033951">
                  <a:moveTo>
                    <a:pt x="50125" y="0"/>
                  </a:moveTo>
                  <a:lnTo>
                    <a:pt x="1983826" y="0"/>
                  </a:lnTo>
                  <a:cubicBezTo>
                    <a:pt x="2011509" y="0"/>
                    <a:pt x="2033951" y="22442"/>
                    <a:pt x="2033951" y="50125"/>
                  </a:cubicBezTo>
                  <a:lnTo>
                    <a:pt x="2033951" y="1396443"/>
                  </a:lnTo>
                  <a:cubicBezTo>
                    <a:pt x="2033951" y="1424127"/>
                    <a:pt x="2011509" y="1446568"/>
                    <a:pt x="1983826" y="1446568"/>
                  </a:cubicBezTo>
                  <a:lnTo>
                    <a:pt x="50125" y="1446568"/>
                  </a:lnTo>
                  <a:cubicBezTo>
                    <a:pt x="22442" y="1446568"/>
                    <a:pt x="0" y="1424127"/>
                    <a:pt x="0" y="1396443"/>
                  </a:cubicBezTo>
                  <a:lnTo>
                    <a:pt x="0" y="50125"/>
                  </a:lnTo>
                  <a:cubicBezTo>
                    <a:pt x="0" y="22442"/>
                    <a:pt x="22442" y="0"/>
                    <a:pt x="50125" y="0"/>
                  </a:cubicBezTo>
                  <a:close/>
                </a:path>
              </a:pathLst>
            </a:custGeom>
            <a:solidFill>
              <a:srgbClr val="2A6F4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2033951" cy="14560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157544">
            <a:off x="33475" y="6946912"/>
            <a:ext cx="1492929" cy="1495649"/>
          </a:xfrm>
          <a:custGeom>
            <a:avLst/>
            <a:gdLst/>
            <a:ahLst/>
            <a:cxnLst/>
            <a:rect r="r" b="b" t="t" l="l"/>
            <a:pathLst>
              <a:path h="1495649" w="1492929">
                <a:moveTo>
                  <a:pt x="0" y="0"/>
                </a:moveTo>
                <a:lnTo>
                  <a:pt x="1492930" y="0"/>
                </a:lnTo>
                <a:lnTo>
                  <a:pt x="1492930" y="1495648"/>
                </a:lnTo>
                <a:lnTo>
                  <a:pt x="0" y="14956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802517" y="2395041"/>
            <a:ext cx="7705145" cy="5130327"/>
            <a:chOff x="0" y="0"/>
            <a:chExt cx="2348065" cy="1563415"/>
          </a:xfrm>
        </p:grpSpPr>
        <p:sp>
          <p:nvSpPr>
            <p:cNvPr name="Freeform 8" id="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2348065" cy="1563415"/>
            </a:xfrm>
            <a:custGeom>
              <a:avLst/>
              <a:gdLst/>
              <a:ahLst/>
              <a:cxnLst/>
              <a:rect r="r" b="b" t="t" l="l"/>
              <a:pathLst>
                <a:path h="1563415" w="2348065">
                  <a:moveTo>
                    <a:pt x="100477" y="0"/>
                  </a:moveTo>
                  <a:lnTo>
                    <a:pt x="2247588" y="0"/>
                  </a:lnTo>
                  <a:cubicBezTo>
                    <a:pt x="2274236" y="0"/>
                    <a:pt x="2299793" y="10586"/>
                    <a:pt x="2318636" y="29429"/>
                  </a:cubicBezTo>
                  <a:cubicBezTo>
                    <a:pt x="2337479" y="48272"/>
                    <a:pt x="2348065" y="73829"/>
                    <a:pt x="2348065" y="100477"/>
                  </a:cubicBezTo>
                  <a:lnTo>
                    <a:pt x="2348065" y="1462938"/>
                  </a:lnTo>
                  <a:cubicBezTo>
                    <a:pt x="2348065" y="1489586"/>
                    <a:pt x="2337479" y="1515143"/>
                    <a:pt x="2318636" y="1533986"/>
                  </a:cubicBezTo>
                  <a:cubicBezTo>
                    <a:pt x="2299793" y="1552829"/>
                    <a:pt x="2274236" y="1563415"/>
                    <a:pt x="2247588" y="1563415"/>
                  </a:cubicBezTo>
                  <a:lnTo>
                    <a:pt x="100477" y="1563415"/>
                  </a:lnTo>
                  <a:cubicBezTo>
                    <a:pt x="73829" y="1563415"/>
                    <a:pt x="48272" y="1552829"/>
                    <a:pt x="29429" y="1533986"/>
                  </a:cubicBezTo>
                  <a:cubicBezTo>
                    <a:pt x="10586" y="1515143"/>
                    <a:pt x="0" y="1489586"/>
                    <a:pt x="0" y="1462938"/>
                  </a:cubicBezTo>
                  <a:lnTo>
                    <a:pt x="0" y="100477"/>
                  </a:lnTo>
                  <a:cubicBezTo>
                    <a:pt x="0" y="73829"/>
                    <a:pt x="10586" y="48272"/>
                    <a:pt x="29429" y="29429"/>
                  </a:cubicBezTo>
                  <a:cubicBezTo>
                    <a:pt x="48272" y="10586"/>
                    <a:pt x="73829" y="0"/>
                    <a:pt x="1004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348065" cy="16015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119199">
            <a:off x="9586199" y="6296578"/>
            <a:ext cx="485186" cy="485186"/>
            <a:chOff x="0" y="0"/>
            <a:chExt cx="812800" cy="812800"/>
          </a:xfrm>
        </p:grpSpPr>
        <p:sp>
          <p:nvSpPr>
            <p:cNvPr name="Freeform 11" id="1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13" id="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5898630">
            <a:off x="16719246" y="9093824"/>
            <a:ext cx="836738" cy="836738"/>
          </a:xfrm>
          <a:custGeom>
            <a:avLst/>
            <a:gdLst/>
            <a:ahLst/>
            <a:cxnLst/>
            <a:rect r="r" b="b" t="t" l="l"/>
            <a:pathLst>
              <a:path h="836738" w="836738">
                <a:moveTo>
                  <a:pt x="0" y="0"/>
                </a:moveTo>
                <a:lnTo>
                  <a:pt x="836738" y="0"/>
                </a:lnTo>
                <a:lnTo>
                  <a:pt x="836738" y="836738"/>
                </a:lnTo>
                <a:lnTo>
                  <a:pt x="0" y="8367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5898630">
            <a:off x="16789346" y="8979740"/>
            <a:ext cx="309018" cy="309018"/>
          </a:xfrm>
          <a:custGeom>
            <a:avLst/>
            <a:gdLst/>
            <a:ahLst/>
            <a:cxnLst/>
            <a:rect r="r" b="b" t="t" l="l"/>
            <a:pathLst>
              <a:path h="309018" w="309018">
                <a:moveTo>
                  <a:pt x="0" y="0"/>
                </a:moveTo>
                <a:lnTo>
                  <a:pt x="309018" y="0"/>
                </a:lnTo>
                <a:lnTo>
                  <a:pt x="309018" y="309018"/>
                </a:lnTo>
                <a:lnTo>
                  <a:pt x="0" y="3090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891544">
            <a:off x="1682086" y="8842551"/>
            <a:ext cx="806963" cy="1058313"/>
          </a:xfrm>
          <a:custGeom>
            <a:avLst/>
            <a:gdLst/>
            <a:ahLst/>
            <a:cxnLst/>
            <a:rect r="r" b="b" t="t" l="l"/>
            <a:pathLst>
              <a:path h="1058313" w="806963">
                <a:moveTo>
                  <a:pt x="0" y="0"/>
                </a:moveTo>
                <a:lnTo>
                  <a:pt x="806963" y="0"/>
                </a:lnTo>
                <a:lnTo>
                  <a:pt x="806963" y="1058313"/>
                </a:lnTo>
                <a:lnTo>
                  <a:pt x="0" y="10583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559880" y="5889142"/>
            <a:ext cx="6612486" cy="1972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78"/>
              </a:lnSpc>
            </a:pPr>
            <a:r>
              <a:rPr lang="en-US" sz="1841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Actualmente presenta gestión manual de pedidos, baja visibilidad</a:t>
            </a:r>
            <a:r>
              <a:rPr lang="en-US" sz="1841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 de productos, dificultades para promocionar su oferta y limitaciones en el control de costos y operaciones, lo que restringe su crecimiento y el aprovechamiento de su modelo sostenible.</a:t>
            </a:r>
          </a:p>
          <a:p>
            <a:pPr algn="l">
              <a:lnSpc>
                <a:spcPts val="2578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3350355" y="4903055"/>
            <a:ext cx="271425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0"/>
              </a:lnSpc>
            </a:pPr>
            <a:r>
              <a:rPr lang="en-US" sz="3000" b="true">
                <a:solidFill>
                  <a:srgbClr val="FFFFF6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Problematica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06895" y="3093899"/>
            <a:ext cx="7052405" cy="4431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1782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Desarrollamos una plataforma de e-commerce para “Tres en Uno: Cultivo</a:t>
            </a:r>
            <a:r>
              <a:rPr lang="en-US" sz="1782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s Orgánicos” que mejora la conexión con los clientes y optimiza la gestión interna.</a:t>
            </a:r>
          </a:p>
          <a:p>
            <a:pPr algn="l">
              <a:lnSpc>
                <a:spcPts val="2495"/>
              </a:lnSpc>
            </a:pPr>
          </a:p>
          <a:p>
            <a:pPr algn="l" marL="384891" indent="-192445" lvl="1">
              <a:lnSpc>
                <a:spcPts val="2495"/>
              </a:lnSpc>
              <a:buFont typeface="Arial"/>
              <a:buChar char="•"/>
            </a:pPr>
            <a:r>
              <a:rPr lang="en-US" sz="1782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Tienda online: visualización de productos, compras y seguimiento de pedidos.</a:t>
            </a:r>
          </a:p>
          <a:p>
            <a:pPr algn="l" marL="384891" indent="-192445" lvl="1">
              <a:lnSpc>
                <a:spcPts val="2495"/>
              </a:lnSpc>
              <a:buFont typeface="Arial"/>
              <a:buChar char="•"/>
            </a:pPr>
            <a:r>
              <a:rPr lang="en-US" sz="1782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Chatbot y contacto directo: atención automática y comunicación con clientes.</a:t>
            </a:r>
          </a:p>
          <a:p>
            <a:pPr algn="l" marL="384891" indent="-192445" lvl="1">
              <a:lnSpc>
                <a:spcPts val="2495"/>
              </a:lnSpc>
              <a:buFont typeface="Arial"/>
              <a:buChar char="•"/>
            </a:pPr>
            <a:r>
              <a:rPr lang="en-US" sz="1782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Gestión de inventario y precios: control de stock, valores, descripciones y descuentos.</a:t>
            </a:r>
          </a:p>
          <a:p>
            <a:pPr algn="l" marL="384891" indent="-192445" lvl="1">
              <a:lnSpc>
                <a:spcPts val="2495"/>
              </a:lnSpc>
              <a:buFont typeface="Arial"/>
              <a:buChar char="•"/>
            </a:pPr>
            <a:r>
              <a:rPr lang="en-US" sz="1782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Dashboard de ventas: análisis de productos, comportamiento de compra y métricas clave.</a:t>
            </a:r>
          </a:p>
          <a:p>
            <a:pPr algn="l">
              <a:lnSpc>
                <a:spcPts val="2495"/>
              </a:lnSpc>
            </a:pPr>
          </a:p>
          <a:p>
            <a:pPr algn="l">
              <a:lnSpc>
                <a:spcPts val="2495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9844506" y="2514749"/>
            <a:ext cx="7777183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b="true" sz="3000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Solucion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653415"/>
            <a:ext cx="5306057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CULTIVOS ORGANICOS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3981088" y="311696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0" y="0"/>
                </a:lnTo>
                <a:lnTo>
                  <a:pt x="3891810" y="963223"/>
                </a:lnTo>
                <a:lnTo>
                  <a:pt x="0" y="96322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2" id="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9052601">
            <a:off x="8974176" y="8010670"/>
            <a:ext cx="2210946" cy="757490"/>
          </a:xfrm>
          <a:custGeom>
            <a:avLst/>
            <a:gdLst/>
            <a:ahLst/>
            <a:cxnLst/>
            <a:rect r="r" b="b" t="t" l="l"/>
            <a:pathLst>
              <a:path h="757490" w="2210946">
                <a:moveTo>
                  <a:pt x="2210946" y="0"/>
                </a:moveTo>
                <a:lnTo>
                  <a:pt x="0" y="0"/>
                </a:lnTo>
                <a:lnTo>
                  <a:pt x="0" y="757490"/>
                </a:lnTo>
                <a:lnTo>
                  <a:pt x="2210946" y="757490"/>
                </a:lnTo>
                <a:lnTo>
                  <a:pt x="2210946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331024" y="6631080"/>
            <a:ext cx="14928276" cy="2933894"/>
            <a:chOff x="0" y="0"/>
            <a:chExt cx="3931727" cy="772713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3931727" cy="772713"/>
            </a:xfrm>
            <a:custGeom>
              <a:avLst/>
              <a:gdLst/>
              <a:ahLst/>
              <a:cxnLst/>
              <a:rect r="r" b="b" t="t" l="l"/>
              <a:pathLst>
                <a:path h="772713" w="3931727">
                  <a:moveTo>
                    <a:pt x="25930" y="0"/>
                  </a:moveTo>
                  <a:lnTo>
                    <a:pt x="3905797" y="0"/>
                  </a:lnTo>
                  <a:cubicBezTo>
                    <a:pt x="3912674" y="0"/>
                    <a:pt x="3919269" y="2732"/>
                    <a:pt x="3924132" y="7595"/>
                  </a:cubicBezTo>
                  <a:cubicBezTo>
                    <a:pt x="3928995" y="12458"/>
                    <a:pt x="3931727" y="19053"/>
                    <a:pt x="3931727" y="25930"/>
                  </a:cubicBezTo>
                  <a:lnTo>
                    <a:pt x="3931727" y="746782"/>
                  </a:lnTo>
                  <a:cubicBezTo>
                    <a:pt x="3931727" y="753660"/>
                    <a:pt x="3928995" y="760255"/>
                    <a:pt x="3924132" y="765118"/>
                  </a:cubicBezTo>
                  <a:cubicBezTo>
                    <a:pt x="3919269" y="769981"/>
                    <a:pt x="3912674" y="772713"/>
                    <a:pt x="3905797" y="772713"/>
                  </a:cubicBezTo>
                  <a:lnTo>
                    <a:pt x="25930" y="772713"/>
                  </a:lnTo>
                  <a:cubicBezTo>
                    <a:pt x="19053" y="772713"/>
                    <a:pt x="12458" y="769981"/>
                    <a:pt x="7595" y="765118"/>
                  </a:cubicBezTo>
                  <a:cubicBezTo>
                    <a:pt x="2732" y="760255"/>
                    <a:pt x="0" y="753660"/>
                    <a:pt x="0" y="746782"/>
                  </a:cubicBezTo>
                  <a:lnTo>
                    <a:pt x="0" y="25930"/>
                  </a:lnTo>
                  <a:cubicBezTo>
                    <a:pt x="0" y="19053"/>
                    <a:pt x="2732" y="12458"/>
                    <a:pt x="7595" y="7595"/>
                  </a:cubicBezTo>
                  <a:cubicBezTo>
                    <a:pt x="12458" y="2732"/>
                    <a:pt x="19053" y="0"/>
                    <a:pt x="25930" y="0"/>
                  </a:cubicBezTo>
                  <a:close/>
                </a:path>
              </a:pathLst>
            </a:custGeom>
            <a:solidFill>
              <a:srgbClr val="2A6F49"/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3931727" cy="782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368693" y="3272112"/>
            <a:ext cx="14890607" cy="2933894"/>
            <a:chOff x="0" y="0"/>
            <a:chExt cx="3921806" cy="772713"/>
          </a:xfrm>
        </p:grpSpPr>
        <p:sp>
          <p:nvSpPr>
            <p:cNvPr name="Freeform 6" id="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3921806" cy="772713"/>
            </a:xfrm>
            <a:custGeom>
              <a:avLst/>
              <a:gdLst/>
              <a:ahLst/>
              <a:cxnLst/>
              <a:rect r="r" b="b" t="t" l="l"/>
              <a:pathLst>
                <a:path h="772713" w="3921806">
                  <a:moveTo>
                    <a:pt x="25996" y="0"/>
                  </a:moveTo>
                  <a:lnTo>
                    <a:pt x="3895810" y="0"/>
                  </a:lnTo>
                  <a:cubicBezTo>
                    <a:pt x="3910167" y="0"/>
                    <a:pt x="3921806" y="11639"/>
                    <a:pt x="3921806" y="25996"/>
                  </a:cubicBezTo>
                  <a:lnTo>
                    <a:pt x="3921806" y="746717"/>
                  </a:lnTo>
                  <a:cubicBezTo>
                    <a:pt x="3921806" y="753611"/>
                    <a:pt x="3919067" y="760224"/>
                    <a:pt x="3914192" y="765099"/>
                  </a:cubicBezTo>
                  <a:cubicBezTo>
                    <a:pt x="3909317" y="769974"/>
                    <a:pt x="3902704" y="772713"/>
                    <a:pt x="3895810" y="772713"/>
                  </a:cubicBezTo>
                  <a:lnTo>
                    <a:pt x="25996" y="772713"/>
                  </a:lnTo>
                  <a:cubicBezTo>
                    <a:pt x="19101" y="772713"/>
                    <a:pt x="12489" y="769974"/>
                    <a:pt x="7614" y="765099"/>
                  </a:cubicBezTo>
                  <a:cubicBezTo>
                    <a:pt x="2739" y="760224"/>
                    <a:pt x="0" y="753611"/>
                    <a:pt x="0" y="746717"/>
                  </a:cubicBezTo>
                  <a:lnTo>
                    <a:pt x="0" y="25996"/>
                  </a:lnTo>
                  <a:cubicBezTo>
                    <a:pt x="0" y="19101"/>
                    <a:pt x="2739" y="12489"/>
                    <a:pt x="7614" y="7614"/>
                  </a:cubicBezTo>
                  <a:cubicBezTo>
                    <a:pt x="12489" y="2739"/>
                    <a:pt x="19101" y="0"/>
                    <a:pt x="259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9525"/>
              <a:ext cx="3921806" cy="782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34205" y="3056589"/>
            <a:ext cx="3165217" cy="617258"/>
            <a:chOff x="0" y="0"/>
            <a:chExt cx="1156446" cy="225522"/>
          </a:xfrm>
        </p:grpSpPr>
        <p:sp>
          <p:nvSpPr>
            <p:cNvPr name="Freeform 9" id="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156446" cy="225522"/>
            </a:xfrm>
            <a:custGeom>
              <a:avLst/>
              <a:gdLst/>
              <a:ahLst/>
              <a:cxnLst/>
              <a:rect r="r" b="b" t="t" l="l"/>
              <a:pathLst>
                <a:path h="225522" w="1156446">
                  <a:moveTo>
                    <a:pt x="89261" y="0"/>
                  </a:moveTo>
                  <a:lnTo>
                    <a:pt x="1067185" y="0"/>
                  </a:lnTo>
                  <a:cubicBezTo>
                    <a:pt x="1090859" y="0"/>
                    <a:pt x="1113563" y="9404"/>
                    <a:pt x="1130302" y="26144"/>
                  </a:cubicBezTo>
                  <a:cubicBezTo>
                    <a:pt x="1147042" y="42884"/>
                    <a:pt x="1156446" y="65588"/>
                    <a:pt x="1156446" y="89261"/>
                  </a:cubicBezTo>
                  <a:lnTo>
                    <a:pt x="1156446" y="136261"/>
                  </a:lnTo>
                  <a:cubicBezTo>
                    <a:pt x="1156446" y="159934"/>
                    <a:pt x="1147042" y="182638"/>
                    <a:pt x="1130302" y="199378"/>
                  </a:cubicBezTo>
                  <a:cubicBezTo>
                    <a:pt x="1113563" y="216118"/>
                    <a:pt x="1090859" y="225522"/>
                    <a:pt x="1067185" y="225522"/>
                  </a:cubicBezTo>
                  <a:lnTo>
                    <a:pt x="89261" y="225522"/>
                  </a:lnTo>
                  <a:cubicBezTo>
                    <a:pt x="65588" y="225522"/>
                    <a:pt x="42884" y="216118"/>
                    <a:pt x="26144" y="199378"/>
                  </a:cubicBezTo>
                  <a:cubicBezTo>
                    <a:pt x="9404" y="182638"/>
                    <a:pt x="0" y="159934"/>
                    <a:pt x="0" y="136261"/>
                  </a:cubicBezTo>
                  <a:lnTo>
                    <a:pt x="0" y="89261"/>
                  </a:lnTo>
                  <a:cubicBezTo>
                    <a:pt x="0" y="65588"/>
                    <a:pt x="9404" y="42884"/>
                    <a:pt x="26144" y="26144"/>
                  </a:cubicBezTo>
                  <a:cubicBezTo>
                    <a:pt x="42884" y="9404"/>
                    <a:pt x="65588" y="0"/>
                    <a:pt x="89261" y="0"/>
                  </a:cubicBezTo>
                  <a:close/>
                </a:path>
              </a:pathLst>
            </a:custGeom>
            <a:solidFill>
              <a:srgbClr val="BED67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"/>
              <a:ext cx="1156446" cy="2350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90571" y="1235508"/>
            <a:ext cx="12948130" cy="1727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01"/>
              </a:lnSpc>
            </a:pPr>
            <a:r>
              <a:rPr lang="en-US" sz="11001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OBJETIVOS</a:t>
            </a:r>
          </a:p>
        </p:txBody>
      </p:sp>
      <p:sp>
        <p:nvSpPr>
          <p:cNvPr name="Freeform 12" id="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90708">
            <a:off x="9273875" y="2302960"/>
            <a:ext cx="354320" cy="354320"/>
          </a:xfrm>
          <a:custGeom>
            <a:avLst/>
            <a:gdLst/>
            <a:ahLst/>
            <a:cxnLst/>
            <a:rect r="r" b="b" t="t" l="l"/>
            <a:pathLst>
              <a:path h="354320" w="354320">
                <a:moveTo>
                  <a:pt x="0" y="0"/>
                </a:moveTo>
                <a:lnTo>
                  <a:pt x="354320" y="0"/>
                </a:lnTo>
                <a:lnTo>
                  <a:pt x="354320" y="354319"/>
                </a:lnTo>
                <a:lnTo>
                  <a:pt x="0" y="354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90708">
            <a:off x="9327580" y="1628467"/>
            <a:ext cx="175138" cy="175138"/>
          </a:xfrm>
          <a:custGeom>
            <a:avLst/>
            <a:gdLst/>
            <a:ahLst/>
            <a:cxnLst/>
            <a:rect r="r" b="b" t="t" l="l"/>
            <a:pathLst>
              <a:path h="175138" w="175138">
                <a:moveTo>
                  <a:pt x="0" y="0"/>
                </a:moveTo>
                <a:lnTo>
                  <a:pt x="175138" y="0"/>
                </a:lnTo>
                <a:lnTo>
                  <a:pt x="175138" y="175139"/>
                </a:lnTo>
                <a:lnTo>
                  <a:pt x="0" y="1751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90708">
            <a:off x="8734705" y="1604397"/>
            <a:ext cx="836738" cy="836738"/>
          </a:xfrm>
          <a:custGeom>
            <a:avLst/>
            <a:gdLst/>
            <a:ahLst/>
            <a:cxnLst/>
            <a:rect r="r" b="b" t="t" l="l"/>
            <a:pathLst>
              <a:path h="836738" w="836738">
                <a:moveTo>
                  <a:pt x="0" y="0"/>
                </a:moveTo>
                <a:lnTo>
                  <a:pt x="836738" y="0"/>
                </a:lnTo>
                <a:lnTo>
                  <a:pt x="836738" y="836738"/>
                </a:lnTo>
                <a:lnTo>
                  <a:pt x="0" y="8367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90708">
            <a:off x="8659216" y="2123651"/>
            <a:ext cx="309018" cy="309018"/>
          </a:xfrm>
          <a:custGeom>
            <a:avLst/>
            <a:gdLst/>
            <a:ahLst/>
            <a:cxnLst/>
            <a:rect r="r" b="b" t="t" l="l"/>
            <a:pathLst>
              <a:path h="309018" w="309018">
                <a:moveTo>
                  <a:pt x="0" y="0"/>
                </a:moveTo>
                <a:lnTo>
                  <a:pt x="309018" y="0"/>
                </a:lnTo>
                <a:lnTo>
                  <a:pt x="309018" y="309018"/>
                </a:lnTo>
                <a:lnTo>
                  <a:pt x="0" y="309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2359083">
            <a:off x="16762526" y="5406736"/>
            <a:ext cx="1230025" cy="751853"/>
          </a:xfrm>
          <a:custGeom>
            <a:avLst/>
            <a:gdLst/>
            <a:ahLst/>
            <a:cxnLst/>
            <a:rect r="r" b="b" t="t" l="l"/>
            <a:pathLst>
              <a:path h="751853" w="1230025">
                <a:moveTo>
                  <a:pt x="0" y="0"/>
                </a:moveTo>
                <a:lnTo>
                  <a:pt x="1230025" y="0"/>
                </a:lnTo>
                <a:lnTo>
                  <a:pt x="1230025" y="751853"/>
                </a:lnTo>
                <a:lnTo>
                  <a:pt x="0" y="7518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063325" y="3207816"/>
            <a:ext cx="2602271" cy="308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b="true" sz="1995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OBJETIVO GENERAL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526455" y="7099904"/>
            <a:ext cx="7619874" cy="2261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Analizar los requerimientos funcionales y no funcionales de la empresa.</a:t>
            </a:r>
          </a:p>
          <a:p>
            <a:pPr algn="just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Diseñar la arquitectura del sistema, el modelo de la base de datos y la interfaz de usuario (UI/UX).</a:t>
            </a:r>
          </a:p>
          <a:p>
            <a:pPr algn="just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Desarrollar un sistema CRUD para la administración del inventario.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655072" y="3788147"/>
            <a:ext cx="13424321" cy="1101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Diseñar, desarrollar e implementar una plataforma de e-commerce integral para una empresa de acuaponía, optimizando su gestión de inventario, potenciando sus ventas a través</a:t>
            </a:r>
            <a:r>
              <a:rPr lang="en-US" sz="20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 del análisis de datos y mejorando la experiencia del cliente mediante un asistente de inteligencia artificial.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653415"/>
            <a:ext cx="5740165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PRODUCTOS ORGANICOS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4033642" y="329435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0" y="0"/>
                </a:lnTo>
                <a:lnTo>
                  <a:pt x="3891810" y="963223"/>
                </a:lnTo>
                <a:lnTo>
                  <a:pt x="0" y="9632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1734205" y="6463182"/>
            <a:ext cx="3645386" cy="620480"/>
            <a:chOff x="0" y="0"/>
            <a:chExt cx="1331881" cy="226699"/>
          </a:xfrm>
        </p:grpSpPr>
        <p:sp>
          <p:nvSpPr>
            <p:cNvPr name="Freeform 23" id="2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331881" cy="226699"/>
            </a:xfrm>
            <a:custGeom>
              <a:avLst/>
              <a:gdLst/>
              <a:ahLst/>
              <a:cxnLst/>
              <a:rect r="r" b="b" t="t" l="l"/>
              <a:pathLst>
                <a:path h="226699" w="1331881">
                  <a:moveTo>
                    <a:pt x="77504" y="0"/>
                  </a:moveTo>
                  <a:lnTo>
                    <a:pt x="1254378" y="0"/>
                  </a:lnTo>
                  <a:cubicBezTo>
                    <a:pt x="1297182" y="0"/>
                    <a:pt x="1331881" y="34700"/>
                    <a:pt x="1331881" y="77504"/>
                  </a:cubicBezTo>
                  <a:lnTo>
                    <a:pt x="1331881" y="149196"/>
                  </a:lnTo>
                  <a:cubicBezTo>
                    <a:pt x="1331881" y="192000"/>
                    <a:pt x="1297182" y="226699"/>
                    <a:pt x="1254378" y="226699"/>
                  </a:cubicBezTo>
                  <a:lnTo>
                    <a:pt x="77504" y="226699"/>
                  </a:lnTo>
                  <a:cubicBezTo>
                    <a:pt x="34700" y="226699"/>
                    <a:pt x="0" y="192000"/>
                    <a:pt x="0" y="149196"/>
                  </a:cubicBezTo>
                  <a:lnTo>
                    <a:pt x="0" y="77504"/>
                  </a:lnTo>
                  <a:cubicBezTo>
                    <a:pt x="0" y="34700"/>
                    <a:pt x="34700" y="0"/>
                    <a:pt x="77504" y="0"/>
                  </a:cubicBezTo>
                  <a:close/>
                </a:path>
              </a:pathLst>
            </a:custGeom>
            <a:solidFill>
              <a:srgbClr val="BED671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9525"/>
              <a:ext cx="1331881" cy="236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2129669" y="6621555"/>
            <a:ext cx="3037553" cy="308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b="true" sz="1995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OBJETIVOS ESPECÍFICOS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503893" y="7099904"/>
            <a:ext cx="8217499" cy="1146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Implementar un módulo de análisis (Dashboard).</a:t>
            </a:r>
          </a:p>
          <a:p>
            <a:pPr algn="just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Integrar un asistente virtual basado en IA</a:t>
            </a:r>
          </a:p>
          <a:p>
            <a:pPr algn="just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R</a:t>
            </a:r>
            <a:r>
              <a:rPr lang="en-US" sz="2100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ealizar pruebas funcionales y de usabilidad.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170542"/>
            <a:ext cx="8815806" cy="2720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2"/>
              </a:lnSpc>
            </a:pPr>
            <a:r>
              <a:rPr lang="en-US" sz="6602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ALCANCES Y LIMITACIONES DEL PROYECTO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79940" y="4151165"/>
            <a:ext cx="7722657" cy="5029589"/>
            <a:chOff x="0" y="0"/>
            <a:chExt cx="2033951" cy="1324665"/>
          </a:xfrm>
        </p:grpSpPr>
        <p:sp>
          <p:nvSpPr>
            <p:cNvPr name="Freeform 4" id="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2033951" cy="1324665"/>
            </a:xfrm>
            <a:custGeom>
              <a:avLst/>
              <a:gdLst/>
              <a:ahLst/>
              <a:cxnLst/>
              <a:rect r="r" b="b" t="t" l="l"/>
              <a:pathLst>
                <a:path h="1324665" w="2033951">
                  <a:moveTo>
                    <a:pt x="50125" y="0"/>
                  </a:moveTo>
                  <a:lnTo>
                    <a:pt x="1983826" y="0"/>
                  </a:lnTo>
                  <a:cubicBezTo>
                    <a:pt x="2011509" y="0"/>
                    <a:pt x="2033951" y="22442"/>
                    <a:pt x="2033951" y="50125"/>
                  </a:cubicBezTo>
                  <a:lnTo>
                    <a:pt x="2033951" y="1274541"/>
                  </a:lnTo>
                  <a:cubicBezTo>
                    <a:pt x="2033951" y="1287835"/>
                    <a:pt x="2028670" y="1300584"/>
                    <a:pt x="2019269" y="1309984"/>
                  </a:cubicBezTo>
                  <a:cubicBezTo>
                    <a:pt x="2009869" y="1319384"/>
                    <a:pt x="1997120" y="1324665"/>
                    <a:pt x="1983826" y="1324665"/>
                  </a:cubicBezTo>
                  <a:lnTo>
                    <a:pt x="50125" y="1324665"/>
                  </a:lnTo>
                  <a:cubicBezTo>
                    <a:pt x="22442" y="1324665"/>
                    <a:pt x="0" y="1302224"/>
                    <a:pt x="0" y="1274541"/>
                  </a:cubicBezTo>
                  <a:lnTo>
                    <a:pt x="0" y="50125"/>
                  </a:lnTo>
                  <a:cubicBezTo>
                    <a:pt x="0" y="22442"/>
                    <a:pt x="22442" y="0"/>
                    <a:pt x="50125" y="0"/>
                  </a:cubicBezTo>
                  <a:close/>
                </a:path>
              </a:pathLst>
            </a:custGeom>
            <a:solidFill>
              <a:srgbClr val="FFFFF6"/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2033951" cy="13341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157544">
            <a:off x="33475" y="6946912"/>
            <a:ext cx="1492929" cy="1495649"/>
          </a:xfrm>
          <a:custGeom>
            <a:avLst/>
            <a:gdLst/>
            <a:ahLst/>
            <a:cxnLst/>
            <a:rect r="r" b="b" t="t" l="l"/>
            <a:pathLst>
              <a:path h="1495649" w="1492929">
                <a:moveTo>
                  <a:pt x="0" y="0"/>
                </a:moveTo>
                <a:lnTo>
                  <a:pt x="1492930" y="0"/>
                </a:lnTo>
                <a:lnTo>
                  <a:pt x="1492930" y="1495648"/>
                </a:lnTo>
                <a:lnTo>
                  <a:pt x="0" y="14956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802517" y="2395041"/>
            <a:ext cx="7705145" cy="5130327"/>
            <a:chOff x="0" y="0"/>
            <a:chExt cx="2348065" cy="1563415"/>
          </a:xfrm>
        </p:grpSpPr>
        <p:sp>
          <p:nvSpPr>
            <p:cNvPr name="Freeform 8" id="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2348065" cy="1563415"/>
            </a:xfrm>
            <a:custGeom>
              <a:avLst/>
              <a:gdLst/>
              <a:ahLst/>
              <a:cxnLst/>
              <a:rect r="r" b="b" t="t" l="l"/>
              <a:pathLst>
                <a:path h="1563415" w="2348065">
                  <a:moveTo>
                    <a:pt x="100477" y="0"/>
                  </a:moveTo>
                  <a:lnTo>
                    <a:pt x="2247588" y="0"/>
                  </a:lnTo>
                  <a:cubicBezTo>
                    <a:pt x="2274236" y="0"/>
                    <a:pt x="2299793" y="10586"/>
                    <a:pt x="2318636" y="29429"/>
                  </a:cubicBezTo>
                  <a:cubicBezTo>
                    <a:pt x="2337479" y="48272"/>
                    <a:pt x="2348065" y="73829"/>
                    <a:pt x="2348065" y="100477"/>
                  </a:cubicBezTo>
                  <a:lnTo>
                    <a:pt x="2348065" y="1462938"/>
                  </a:lnTo>
                  <a:cubicBezTo>
                    <a:pt x="2348065" y="1489586"/>
                    <a:pt x="2337479" y="1515143"/>
                    <a:pt x="2318636" y="1533986"/>
                  </a:cubicBezTo>
                  <a:cubicBezTo>
                    <a:pt x="2299793" y="1552829"/>
                    <a:pt x="2274236" y="1563415"/>
                    <a:pt x="2247588" y="1563415"/>
                  </a:cubicBezTo>
                  <a:lnTo>
                    <a:pt x="100477" y="1563415"/>
                  </a:lnTo>
                  <a:cubicBezTo>
                    <a:pt x="73829" y="1563415"/>
                    <a:pt x="48272" y="1552829"/>
                    <a:pt x="29429" y="1533986"/>
                  </a:cubicBezTo>
                  <a:cubicBezTo>
                    <a:pt x="10586" y="1515143"/>
                    <a:pt x="0" y="1489586"/>
                    <a:pt x="0" y="1462938"/>
                  </a:cubicBezTo>
                  <a:lnTo>
                    <a:pt x="0" y="100477"/>
                  </a:lnTo>
                  <a:cubicBezTo>
                    <a:pt x="0" y="73829"/>
                    <a:pt x="10586" y="48272"/>
                    <a:pt x="29429" y="29429"/>
                  </a:cubicBezTo>
                  <a:cubicBezTo>
                    <a:pt x="48272" y="10586"/>
                    <a:pt x="73829" y="0"/>
                    <a:pt x="100477" y="0"/>
                  </a:cubicBezTo>
                  <a:close/>
                </a:path>
              </a:pathLst>
            </a:custGeom>
            <a:solidFill>
              <a:srgbClr val="589255"/>
            </a:solidFill>
            <a:ln cap="rnd">
              <a:noFill/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348065" cy="16015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119199">
            <a:off x="9586199" y="6296578"/>
            <a:ext cx="485186" cy="485186"/>
            <a:chOff x="0" y="0"/>
            <a:chExt cx="812800" cy="812800"/>
          </a:xfrm>
        </p:grpSpPr>
        <p:sp>
          <p:nvSpPr>
            <p:cNvPr name="Freeform 11" id="1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13" id="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5898630">
            <a:off x="16719246" y="9093824"/>
            <a:ext cx="836738" cy="836738"/>
          </a:xfrm>
          <a:custGeom>
            <a:avLst/>
            <a:gdLst/>
            <a:ahLst/>
            <a:cxnLst/>
            <a:rect r="r" b="b" t="t" l="l"/>
            <a:pathLst>
              <a:path h="836738" w="836738">
                <a:moveTo>
                  <a:pt x="0" y="0"/>
                </a:moveTo>
                <a:lnTo>
                  <a:pt x="836738" y="0"/>
                </a:lnTo>
                <a:lnTo>
                  <a:pt x="836738" y="836738"/>
                </a:lnTo>
                <a:lnTo>
                  <a:pt x="0" y="8367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5898630">
            <a:off x="16789346" y="8979740"/>
            <a:ext cx="309018" cy="309018"/>
          </a:xfrm>
          <a:custGeom>
            <a:avLst/>
            <a:gdLst/>
            <a:ahLst/>
            <a:cxnLst/>
            <a:rect r="r" b="b" t="t" l="l"/>
            <a:pathLst>
              <a:path h="309018" w="309018">
                <a:moveTo>
                  <a:pt x="0" y="0"/>
                </a:moveTo>
                <a:lnTo>
                  <a:pt x="309018" y="0"/>
                </a:lnTo>
                <a:lnTo>
                  <a:pt x="309018" y="309018"/>
                </a:lnTo>
                <a:lnTo>
                  <a:pt x="0" y="3090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891544">
            <a:off x="1682086" y="8842551"/>
            <a:ext cx="806963" cy="1058313"/>
          </a:xfrm>
          <a:custGeom>
            <a:avLst/>
            <a:gdLst/>
            <a:ahLst/>
            <a:cxnLst/>
            <a:rect r="r" b="b" t="t" l="l"/>
            <a:pathLst>
              <a:path h="1058313" w="806963">
                <a:moveTo>
                  <a:pt x="0" y="0"/>
                </a:moveTo>
                <a:lnTo>
                  <a:pt x="806963" y="0"/>
                </a:lnTo>
                <a:lnTo>
                  <a:pt x="806963" y="1058313"/>
                </a:lnTo>
                <a:lnTo>
                  <a:pt x="0" y="10583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35026" y="5598281"/>
            <a:ext cx="6612486" cy="2620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7662" indent="-198831" lvl="1">
              <a:lnSpc>
                <a:spcPts val="2578"/>
              </a:lnSpc>
              <a:buFont typeface="Arial"/>
              <a:buChar char="•"/>
            </a:pPr>
            <a:r>
              <a:rPr lang="en-US" sz="1841">
                <a:solidFill>
                  <a:srgbClr val="165548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Pla</a:t>
            </a:r>
            <a:r>
              <a:rPr lang="en-US" sz="1841">
                <a:solidFill>
                  <a:srgbClr val="165548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taforma de e-commerce con sitio público y panel de administración.</a:t>
            </a:r>
          </a:p>
          <a:p>
            <a:pPr algn="l" marL="397662" indent="-198831" lvl="1">
              <a:lnSpc>
                <a:spcPts val="2578"/>
              </a:lnSpc>
              <a:buFont typeface="Arial"/>
              <a:buChar char="•"/>
            </a:pPr>
            <a:r>
              <a:rPr lang="en-US" sz="1841">
                <a:solidFill>
                  <a:srgbClr val="165548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Gestión</a:t>
            </a:r>
            <a:r>
              <a:rPr lang="en-US" sz="1841">
                <a:solidFill>
                  <a:srgbClr val="165548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 de productos, inventario y pedidos (CRUD).</a:t>
            </a:r>
          </a:p>
          <a:p>
            <a:pPr algn="l" marL="397662" indent="-198831" lvl="1">
              <a:lnSpc>
                <a:spcPts val="2578"/>
              </a:lnSpc>
              <a:buFont typeface="Arial"/>
              <a:buChar char="•"/>
            </a:pPr>
            <a:r>
              <a:rPr lang="en-US" sz="1841">
                <a:solidFill>
                  <a:srgbClr val="165548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Dashboard de ventas para análisis básico.</a:t>
            </a:r>
          </a:p>
          <a:p>
            <a:pPr algn="l" marL="397662" indent="-198831" lvl="1">
              <a:lnSpc>
                <a:spcPts val="2578"/>
              </a:lnSpc>
              <a:buFont typeface="Arial"/>
              <a:buChar char="•"/>
            </a:pPr>
            <a:r>
              <a:rPr lang="en-US" sz="1841">
                <a:solidFill>
                  <a:srgbClr val="165548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Chatbot para atención a clientes (FAQs).</a:t>
            </a:r>
          </a:p>
          <a:p>
            <a:pPr algn="l" marL="397662" indent="-198831" lvl="1">
              <a:lnSpc>
                <a:spcPts val="2578"/>
              </a:lnSpc>
              <a:buFont typeface="Arial"/>
              <a:buChar char="•"/>
            </a:pPr>
            <a:r>
              <a:rPr lang="en-US" sz="1841">
                <a:solidFill>
                  <a:srgbClr val="165548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Aplicación de Scrum y entregable funcional desplegado online.</a:t>
            </a:r>
          </a:p>
          <a:p>
            <a:pPr algn="l">
              <a:lnSpc>
                <a:spcPts val="2578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3681728" y="4857750"/>
            <a:ext cx="196097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0"/>
              </a:lnSpc>
            </a:pPr>
            <a:r>
              <a:rPr lang="en-US" b="true" sz="3000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Alcances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06895" y="3772321"/>
            <a:ext cx="7052405" cy="3174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4891" indent="-192445" lvl="1">
              <a:lnSpc>
                <a:spcPts val="2495"/>
              </a:lnSpc>
              <a:buFont typeface="Arial"/>
              <a:buChar char="•"/>
            </a:pPr>
            <a:r>
              <a:rPr lang="en-US" sz="1782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Ch</a:t>
            </a:r>
            <a:r>
              <a:rPr lang="en-US" sz="1782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atbot limitado a FAQs; sin </a:t>
            </a:r>
            <a:r>
              <a:rPr lang="en-US" sz="1782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seguimiento de pedidos en tiempo real.</a:t>
            </a:r>
          </a:p>
          <a:p>
            <a:pPr algn="l" marL="384891" indent="-192445" lvl="1">
              <a:lnSpc>
                <a:spcPts val="2495"/>
              </a:lnSpc>
              <a:buFont typeface="Arial"/>
              <a:buChar char="•"/>
            </a:pPr>
            <a:r>
              <a:rPr lang="en-US" sz="1782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Procesos de pago simulados; sin integración real con pasarelas.</a:t>
            </a:r>
          </a:p>
          <a:p>
            <a:pPr algn="l" marL="384891" indent="-192445" lvl="1">
              <a:lnSpc>
                <a:spcPts val="2495"/>
              </a:lnSpc>
              <a:buFont typeface="Arial"/>
              <a:buChar char="•"/>
            </a:pPr>
            <a:r>
              <a:rPr lang="en-US" sz="1782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Gestión logística básica; sin rutas o coordinación externa.</a:t>
            </a:r>
          </a:p>
          <a:p>
            <a:pPr algn="l" marL="384891" indent="-192445" lvl="1">
              <a:lnSpc>
                <a:spcPts val="2495"/>
              </a:lnSpc>
              <a:buFont typeface="Arial"/>
              <a:buChar char="•"/>
            </a:pPr>
            <a:r>
              <a:rPr lang="en-US" sz="1782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S</a:t>
            </a:r>
            <a:r>
              <a:rPr lang="en-US" sz="1782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eguridad estándar; sin auditorías avanzadas.</a:t>
            </a:r>
          </a:p>
          <a:p>
            <a:pPr algn="l" marL="384891" indent="-192445" lvl="1">
              <a:lnSpc>
                <a:spcPts val="2495"/>
              </a:lnSpc>
              <a:buFont typeface="Arial"/>
              <a:buChar char="•"/>
            </a:pPr>
            <a:r>
              <a:rPr lang="en-US" sz="1782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Escalabilidad moderada; sin infraestructura distribuida.</a:t>
            </a:r>
          </a:p>
          <a:p>
            <a:pPr algn="l" marL="384891" indent="-192445" lvl="1">
              <a:lnSpc>
                <a:spcPts val="2495"/>
              </a:lnSpc>
              <a:buFont typeface="Arial"/>
              <a:buChar char="•"/>
            </a:pPr>
            <a:r>
              <a:rPr lang="en-US" sz="1782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Tiempo </a:t>
            </a:r>
            <a:r>
              <a:rPr lang="en-US" sz="1782">
                <a:solidFill>
                  <a:srgbClr val="FFFFF6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acotado (18 semanas) limita funcionalidades avanzadas.</a:t>
            </a:r>
          </a:p>
          <a:p>
            <a:pPr algn="l">
              <a:lnSpc>
                <a:spcPts val="2495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9802517" y="3056171"/>
            <a:ext cx="7777183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6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Limitaciones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653415"/>
            <a:ext cx="5306057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CULTIVOS ORGANICOS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3981088" y="311696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0" y="0"/>
                </a:lnTo>
                <a:lnTo>
                  <a:pt x="3891810" y="963223"/>
                </a:lnTo>
                <a:lnTo>
                  <a:pt x="0" y="96322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81967" y="1864800"/>
            <a:ext cx="11288787" cy="1123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0"/>
              </a:lnSpc>
            </a:pPr>
            <a:r>
              <a:rPr lang="en-US" sz="7100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METODOLOGIA “SCRUM”</a:t>
            </a:r>
          </a:p>
        </p:txBody>
      </p:sp>
      <p:sp>
        <p:nvSpPr>
          <p:cNvPr name="Freeform 3" id="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5547607">
            <a:off x="3678" y="7273733"/>
            <a:ext cx="175138" cy="175138"/>
          </a:xfrm>
          <a:custGeom>
            <a:avLst/>
            <a:gdLst/>
            <a:ahLst/>
            <a:cxnLst/>
            <a:rect r="r" b="b" t="t" l="l"/>
            <a:pathLst>
              <a:path h="175138" w="175138">
                <a:moveTo>
                  <a:pt x="0" y="0"/>
                </a:moveTo>
                <a:lnTo>
                  <a:pt x="175139" y="0"/>
                </a:lnTo>
                <a:lnTo>
                  <a:pt x="175139" y="175138"/>
                </a:lnTo>
                <a:lnTo>
                  <a:pt x="0" y="1751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653415"/>
            <a:ext cx="5627687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CULTIVOS ORGANICOS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984081" y="314570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1" y="0"/>
                </a:lnTo>
                <a:lnTo>
                  <a:pt x="3891811" y="963223"/>
                </a:lnTo>
                <a:lnTo>
                  <a:pt x="0" y="9632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94539" y="4033837"/>
            <a:ext cx="4224707" cy="1754751"/>
            <a:chOff x="0" y="0"/>
            <a:chExt cx="1284569" cy="53355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4569" cy="533552"/>
            </a:xfrm>
            <a:custGeom>
              <a:avLst/>
              <a:gdLst/>
              <a:ahLst/>
              <a:cxnLst/>
              <a:rect r="r" b="b" t="t" l="l"/>
              <a:pathLst>
                <a:path h="533552" w="1284569">
                  <a:moveTo>
                    <a:pt x="40316" y="0"/>
                  </a:moveTo>
                  <a:lnTo>
                    <a:pt x="1244253" y="0"/>
                  </a:lnTo>
                  <a:cubicBezTo>
                    <a:pt x="1266519" y="0"/>
                    <a:pt x="1284569" y="18050"/>
                    <a:pt x="1284569" y="40316"/>
                  </a:cubicBezTo>
                  <a:lnTo>
                    <a:pt x="1284569" y="493236"/>
                  </a:lnTo>
                  <a:cubicBezTo>
                    <a:pt x="1284569" y="515502"/>
                    <a:pt x="1266519" y="533552"/>
                    <a:pt x="1244253" y="533552"/>
                  </a:cubicBezTo>
                  <a:lnTo>
                    <a:pt x="40316" y="533552"/>
                  </a:lnTo>
                  <a:cubicBezTo>
                    <a:pt x="18050" y="533552"/>
                    <a:pt x="0" y="515502"/>
                    <a:pt x="0" y="493236"/>
                  </a:cubicBezTo>
                  <a:lnTo>
                    <a:pt x="0" y="40316"/>
                  </a:lnTo>
                  <a:cubicBezTo>
                    <a:pt x="0" y="18050"/>
                    <a:pt x="18050" y="0"/>
                    <a:pt x="40316" y="0"/>
                  </a:cubicBezTo>
                  <a:close/>
                </a:path>
              </a:pathLst>
            </a:custGeom>
            <a:solidFill>
              <a:srgbClr val="16554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284569" cy="5907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4539" y="3569164"/>
            <a:ext cx="4224707" cy="709380"/>
            <a:chOff x="0" y="0"/>
            <a:chExt cx="1284569" cy="21569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84569" cy="215695"/>
            </a:xfrm>
            <a:custGeom>
              <a:avLst/>
              <a:gdLst/>
              <a:ahLst/>
              <a:cxnLst/>
              <a:rect r="r" b="b" t="t" l="l"/>
              <a:pathLst>
                <a:path h="215695" w="1284569">
                  <a:moveTo>
                    <a:pt x="93459" y="0"/>
                  </a:moveTo>
                  <a:lnTo>
                    <a:pt x="1191109" y="0"/>
                  </a:lnTo>
                  <a:cubicBezTo>
                    <a:pt x="1242726" y="0"/>
                    <a:pt x="1284569" y="41843"/>
                    <a:pt x="1284569" y="93459"/>
                  </a:cubicBezTo>
                  <a:lnTo>
                    <a:pt x="1284569" y="122236"/>
                  </a:lnTo>
                  <a:cubicBezTo>
                    <a:pt x="1284569" y="173852"/>
                    <a:pt x="1242726" y="215695"/>
                    <a:pt x="1191109" y="215695"/>
                  </a:cubicBezTo>
                  <a:lnTo>
                    <a:pt x="93459" y="215695"/>
                  </a:lnTo>
                  <a:cubicBezTo>
                    <a:pt x="68672" y="215695"/>
                    <a:pt x="44901" y="205848"/>
                    <a:pt x="27374" y="188321"/>
                  </a:cubicBezTo>
                  <a:cubicBezTo>
                    <a:pt x="9847" y="170794"/>
                    <a:pt x="0" y="147023"/>
                    <a:pt x="0" y="122236"/>
                  </a:cubicBezTo>
                  <a:lnTo>
                    <a:pt x="0" y="93459"/>
                  </a:lnTo>
                  <a:cubicBezTo>
                    <a:pt x="0" y="68672"/>
                    <a:pt x="9847" y="44901"/>
                    <a:pt x="27374" y="27374"/>
                  </a:cubicBezTo>
                  <a:cubicBezTo>
                    <a:pt x="44901" y="9847"/>
                    <a:pt x="68672" y="0"/>
                    <a:pt x="93459" y="0"/>
                  </a:cubicBezTo>
                  <a:close/>
                </a:path>
              </a:pathLst>
            </a:custGeom>
            <a:solidFill>
              <a:srgbClr val="FFFFF6"/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284569" cy="2728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522928" y="3879609"/>
            <a:ext cx="3899000" cy="1908980"/>
            <a:chOff x="0" y="0"/>
            <a:chExt cx="1131631" cy="55405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31631" cy="554055"/>
            </a:xfrm>
            <a:custGeom>
              <a:avLst/>
              <a:gdLst/>
              <a:ahLst/>
              <a:cxnLst/>
              <a:rect r="r" b="b" t="t" l="l"/>
              <a:pathLst>
                <a:path h="554055" w="1131631">
                  <a:moveTo>
                    <a:pt x="43684" y="0"/>
                  </a:moveTo>
                  <a:lnTo>
                    <a:pt x="1087947" y="0"/>
                  </a:lnTo>
                  <a:cubicBezTo>
                    <a:pt x="1112073" y="0"/>
                    <a:pt x="1131631" y="19558"/>
                    <a:pt x="1131631" y="43684"/>
                  </a:cubicBezTo>
                  <a:lnTo>
                    <a:pt x="1131631" y="510372"/>
                  </a:lnTo>
                  <a:cubicBezTo>
                    <a:pt x="1131631" y="534497"/>
                    <a:pt x="1112073" y="554055"/>
                    <a:pt x="1087947" y="554055"/>
                  </a:cubicBezTo>
                  <a:lnTo>
                    <a:pt x="43684" y="554055"/>
                  </a:lnTo>
                  <a:cubicBezTo>
                    <a:pt x="19558" y="554055"/>
                    <a:pt x="0" y="534497"/>
                    <a:pt x="0" y="510372"/>
                  </a:cubicBezTo>
                  <a:lnTo>
                    <a:pt x="0" y="43684"/>
                  </a:lnTo>
                  <a:cubicBezTo>
                    <a:pt x="0" y="19558"/>
                    <a:pt x="19558" y="0"/>
                    <a:pt x="43684" y="0"/>
                  </a:cubicBezTo>
                  <a:close/>
                </a:path>
              </a:pathLst>
            </a:custGeom>
            <a:solidFill>
              <a:srgbClr val="16554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131631" cy="6112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5522928" y="3569164"/>
            <a:ext cx="3899000" cy="662922"/>
            <a:chOff x="0" y="0"/>
            <a:chExt cx="1131631" cy="19240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31631" cy="192404"/>
            </a:xfrm>
            <a:custGeom>
              <a:avLst/>
              <a:gdLst/>
              <a:ahLst/>
              <a:cxnLst/>
              <a:rect r="r" b="b" t="t" l="l"/>
              <a:pathLst>
                <a:path h="192404" w="1131631">
                  <a:moveTo>
                    <a:pt x="96202" y="0"/>
                  </a:moveTo>
                  <a:lnTo>
                    <a:pt x="1035429" y="0"/>
                  </a:lnTo>
                  <a:cubicBezTo>
                    <a:pt x="1088560" y="0"/>
                    <a:pt x="1131631" y="43071"/>
                    <a:pt x="1131631" y="96202"/>
                  </a:cubicBezTo>
                  <a:lnTo>
                    <a:pt x="1131631" y="96202"/>
                  </a:lnTo>
                  <a:cubicBezTo>
                    <a:pt x="1131631" y="121716"/>
                    <a:pt x="1121495" y="146186"/>
                    <a:pt x="1103454" y="164227"/>
                  </a:cubicBezTo>
                  <a:cubicBezTo>
                    <a:pt x="1085413" y="182269"/>
                    <a:pt x="1060943" y="192404"/>
                    <a:pt x="1035429" y="192404"/>
                  </a:cubicBezTo>
                  <a:lnTo>
                    <a:pt x="96202" y="192404"/>
                  </a:lnTo>
                  <a:cubicBezTo>
                    <a:pt x="43071" y="192404"/>
                    <a:pt x="0" y="149333"/>
                    <a:pt x="0" y="96202"/>
                  </a:cubicBezTo>
                  <a:lnTo>
                    <a:pt x="0" y="96202"/>
                  </a:lnTo>
                  <a:cubicBezTo>
                    <a:pt x="0" y="43071"/>
                    <a:pt x="43071" y="0"/>
                    <a:pt x="96202" y="0"/>
                  </a:cubicBezTo>
                  <a:close/>
                </a:path>
              </a:pathLst>
            </a:custGeom>
            <a:solidFill>
              <a:srgbClr val="589255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1131631" cy="249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780629" y="3687683"/>
            <a:ext cx="3841298" cy="2100906"/>
            <a:chOff x="0" y="0"/>
            <a:chExt cx="1167989" cy="63880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67989" cy="638804"/>
            </a:xfrm>
            <a:custGeom>
              <a:avLst/>
              <a:gdLst/>
              <a:ahLst/>
              <a:cxnLst/>
              <a:rect r="r" b="b" t="t" l="l"/>
              <a:pathLst>
                <a:path h="638804" w="1167989">
                  <a:moveTo>
                    <a:pt x="44340" y="0"/>
                  </a:moveTo>
                  <a:lnTo>
                    <a:pt x="1123649" y="0"/>
                  </a:lnTo>
                  <a:cubicBezTo>
                    <a:pt x="1148137" y="0"/>
                    <a:pt x="1167989" y="19852"/>
                    <a:pt x="1167989" y="44340"/>
                  </a:cubicBezTo>
                  <a:lnTo>
                    <a:pt x="1167989" y="594464"/>
                  </a:lnTo>
                  <a:cubicBezTo>
                    <a:pt x="1167989" y="618952"/>
                    <a:pt x="1148137" y="638804"/>
                    <a:pt x="1123649" y="638804"/>
                  </a:cubicBezTo>
                  <a:lnTo>
                    <a:pt x="44340" y="638804"/>
                  </a:lnTo>
                  <a:cubicBezTo>
                    <a:pt x="19852" y="638804"/>
                    <a:pt x="0" y="618952"/>
                    <a:pt x="0" y="594464"/>
                  </a:cubicBezTo>
                  <a:lnTo>
                    <a:pt x="0" y="44340"/>
                  </a:lnTo>
                  <a:cubicBezTo>
                    <a:pt x="0" y="19852"/>
                    <a:pt x="19852" y="0"/>
                    <a:pt x="44340" y="0"/>
                  </a:cubicBezTo>
                  <a:close/>
                </a:path>
              </a:pathLst>
            </a:custGeom>
            <a:solidFill>
              <a:srgbClr val="165548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1167989" cy="6959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724980" y="3593770"/>
            <a:ext cx="3903691" cy="660168"/>
            <a:chOff x="0" y="0"/>
            <a:chExt cx="1186960" cy="20073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86960" cy="200731"/>
            </a:xfrm>
            <a:custGeom>
              <a:avLst/>
              <a:gdLst/>
              <a:ahLst/>
              <a:cxnLst/>
              <a:rect r="r" b="b" t="t" l="l"/>
              <a:pathLst>
                <a:path h="200731" w="1186960">
                  <a:moveTo>
                    <a:pt x="100366" y="0"/>
                  </a:moveTo>
                  <a:lnTo>
                    <a:pt x="1086595" y="0"/>
                  </a:lnTo>
                  <a:cubicBezTo>
                    <a:pt x="1142025" y="0"/>
                    <a:pt x="1186960" y="44935"/>
                    <a:pt x="1186960" y="100366"/>
                  </a:cubicBezTo>
                  <a:lnTo>
                    <a:pt x="1186960" y="100366"/>
                  </a:lnTo>
                  <a:cubicBezTo>
                    <a:pt x="1186960" y="155796"/>
                    <a:pt x="1142025" y="200731"/>
                    <a:pt x="1086595" y="200731"/>
                  </a:cubicBezTo>
                  <a:lnTo>
                    <a:pt x="100366" y="200731"/>
                  </a:lnTo>
                  <a:cubicBezTo>
                    <a:pt x="44935" y="200731"/>
                    <a:pt x="0" y="155796"/>
                    <a:pt x="0" y="100366"/>
                  </a:cubicBezTo>
                  <a:lnTo>
                    <a:pt x="0" y="100366"/>
                  </a:lnTo>
                  <a:cubicBezTo>
                    <a:pt x="0" y="44935"/>
                    <a:pt x="44935" y="0"/>
                    <a:pt x="100366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57150"/>
              <a:ext cx="1186960" cy="2578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50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088143" y="6453255"/>
            <a:ext cx="3899000" cy="2155656"/>
            <a:chOff x="0" y="0"/>
            <a:chExt cx="1131631" cy="625649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31631" cy="625649"/>
            </a:xfrm>
            <a:custGeom>
              <a:avLst/>
              <a:gdLst/>
              <a:ahLst/>
              <a:cxnLst/>
              <a:rect r="r" b="b" t="t" l="l"/>
              <a:pathLst>
                <a:path h="625649" w="1131631">
                  <a:moveTo>
                    <a:pt x="43684" y="0"/>
                  </a:moveTo>
                  <a:lnTo>
                    <a:pt x="1087947" y="0"/>
                  </a:lnTo>
                  <a:cubicBezTo>
                    <a:pt x="1112073" y="0"/>
                    <a:pt x="1131631" y="19558"/>
                    <a:pt x="1131631" y="43684"/>
                  </a:cubicBezTo>
                  <a:lnTo>
                    <a:pt x="1131631" y="581966"/>
                  </a:lnTo>
                  <a:cubicBezTo>
                    <a:pt x="1131631" y="606091"/>
                    <a:pt x="1112073" y="625649"/>
                    <a:pt x="1087947" y="625649"/>
                  </a:cubicBezTo>
                  <a:lnTo>
                    <a:pt x="43684" y="625649"/>
                  </a:lnTo>
                  <a:cubicBezTo>
                    <a:pt x="19558" y="625649"/>
                    <a:pt x="0" y="606091"/>
                    <a:pt x="0" y="581966"/>
                  </a:cubicBezTo>
                  <a:lnTo>
                    <a:pt x="0" y="43684"/>
                  </a:lnTo>
                  <a:cubicBezTo>
                    <a:pt x="0" y="19558"/>
                    <a:pt x="19558" y="0"/>
                    <a:pt x="43684" y="0"/>
                  </a:cubicBezTo>
                  <a:close/>
                </a:path>
              </a:pathLst>
            </a:custGeom>
            <a:solidFill>
              <a:srgbClr val="165548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57150"/>
              <a:ext cx="1131631" cy="6827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82100" y="6202009"/>
            <a:ext cx="3899000" cy="533154"/>
            <a:chOff x="0" y="0"/>
            <a:chExt cx="1131631" cy="154741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131631" cy="154741"/>
            </a:xfrm>
            <a:custGeom>
              <a:avLst/>
              <a:gdLst/>
              <a:ahLst/>
              <a:cxnLst/>
              <a:rect r="r" b="b" t="t" l="l"/>
              <a:pathLst>
                <a:path h="154741" w="1131631">
                  <a:moveTo>
                    <a:pt x="77370" y="0"/>
                  </a:moveTo>
                  <a:lnTo>
                    <a:pt x="1054261" y="0"/>
                  </a:lnTo>
                  <a:cubicBezTo>
                    <a:pt x="1096991" y="0"/>
                    <a:pt x="1131631" y="34640"/>
                    <a:pt x="1131631" y="77370"/>
                  </a:cubicBezTo>
                  <a:lnTo>
                    <a:pt x="1131631" y="77370"/>
                  </a:lnTo>
                  <a:cubicBezTo>
                    <a:pt x="1131631" y="120101"/>
                    <a:pt x="1096991" y="154741"/>
                    <a:pt x="1054261" y="154741"/>
                  </a:cubicBezTo>
                  <a:lnTo>
                    <a:pt x="77370" y="154741"/>
                  </a:lnTo>
                  <a:cubicBezTo>
                    <a:pt x="34640" y="154741"/>
                    <a:pt x="0" y="120101"/>
                    <a:pt x="0" y="77370"/>
                  </a:cubicBezTo>
                  <a:lnTo>
                    <a:pt x="0" y="77370"/>
                  </a:lnTo>
                  <a:cubicBezTo>
                    <a:pt x="0" y="34640"/>
                    <a:pt x="34640" y="0"/>
                    <a:pt x="77370" y="0"/>
                  </a:cubicBezTo>
                  <a:close/>
                </a:path>
              </a:pathLst>
            </a:custGeom>
            <a:solidFill>
              <a:srgbClr val="589255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57150"/>
              <a:ext cx="1131631" cy="211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5577976" y="6461767"/>
            <a:ext cx="3841298" cy="2182517"/>
            <a:chOff x="0" y="0"/>
            <a:chExt cx="1167989" cy="66361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167989" cy="663618"/>
            </a:xfrm>
            <a:custGeom>
              <a:avLst/>
              <a:gdLst/>
              <a:ahLst/>
              <a:cxnLst/>
              <a:rect r="r" b="b" t="t" l="l"/>
              <a:pathLst>
                <a:path h="663618" w="1167989">
                  <a:moveTo>
                    <a:pt x="44340" y="0"/>
                  </a:moveTo>
                  <a:lnTo>
                    <a:pt x="1123649" y="0"/>
                  </a:lnTo>
                  <a:cubicBezTo>
                    <a:pt x="1148137" y="0"/>
                    <a:pt x="1167989" y="19852"/>
                    <a:pt x="1167989" y="44340"/>
                  </a:cubicBezTo>
                  <a:lnTo>
                    <a:pt x="1167989" y="619279"/>
                  </a:lnTo>
                  <a:cubicBezTo>
                    <a:pt x="1167989" y="643767"/>
                    <a:pt x="1148137" y="663618"/>
                    <a:pt x="1123649" y="663618"/>
                  </a:cubicBezTo>
                  <a:lnTo>
                    <a:pt x="44340" y="663618"/>
                  </a:lnTo>
                  <a:cubicBezTo>
                    <a:pt x="19852" y="663618"/>
                    <a:pt x="0" y="643767"/>
                    <a:pt x="0" y="619279"/>
                  </a:cubicBezTo>
                  <a:lnTo>
                    <a:pt x="0" y="44340"/>
                  </a:lnTo>
                  <a:cubicBezTo>
                    <a:pt x="0" y="19852"/>
                    <a:pt x="19852" y="0"/>
                    <a:pt x="44340" y="0"/>
                  </a:cubicBezTo>
                  <a:close/>
                </a:path>
              </a:pathLst>
            </a:custGeom>
            <a:solidFill>
              <a:srgbClr val="165548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57150"/>
              <a:ext cx="1167989" cy="720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5541237" y="6154033"/>
            <a:ext cx="3903691" cy="615467"/>
            <a:chOff x="0" y="0"/>
            <a:chExt cx="1186960" cy="18714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186960" cy="187140"/>
            </a:xfrm>
            <a:custGeom>
              <a:avLst/>
              <a:gdLst/>
              <a:ahLst/>
              <a:cxnLst/>
              <a:rect r="r" b="b" t="t" l="l"/>
              <a:pathLst>
                <a:path h="187140" w="1186960">
                  <a:moveTo>
                    <a:pt x="93570" y="0"/>
                  </a:moveTo>
                  <a:lnTo>
                    <a:pt x="1093391" y="0"/>
                  </a:lnTo>
                  <a:cubicBezTo>
                    <a:pt x="1118207" y="0"/>
                    <a:pt x="1142007" y="9858"/>
                    <a:pt x="1159554" y="27406"/>
                  </a:cubicBezTo>
                  <a:cubicBezTo>
                    <a:pt x="1177102" y="44954"/>
                    <a:pt x="1186960" y="68754"/>
                    <a:pt x="1186960" y="93570"/>
                  </a:cubicBezTo>
                  <a:lnTo>
                    <a:pt x="1186960" y="93570"/>
                  </a:lnTo>
                  <a:cubicBezTo>
                    <a:pt x="1186960" y="145247"/>
                    <a:pt x="1145068" y="187140"/>
                    <a:pt x="1093391" y="187140"/>
                  </a:cubicBezTo>
                  <a:lnTo>
                    <a:pt x="93570" y="187140"/>
                  </a:lnTo>
                  <a:cubicBezTo>
                    <a:pt x="68754" y="187140"/>
                    <a:pt x="44954" y="177281"/>
                    <a:pt x="27406" y="159734"/>
                  </a:cubicBezTo>
                  <a:cubicBezTo>
                    <a:pt x="9858" y="142186"/>
                    <a:pt x="0" y="118386"/>
                    <a:pt x="0" y="93570"/>
                  </a:cubicBezTo>
                  <a:lnTo>
                    <a:pt x="0" y="93570"/>
                  </a:lnTo>
                  <a:cubicBezTo>
                    <a:pt x="0" y="68754"/>
                    <a:pt x="9858" y="44954"/>
                    <a:pt x="27406" y="27406"/>
                  </a:cubicBezTo>
                  <a:cubicBezTo>
                    <a:pt x="44954" y="9858"/>
                    <a:pt x="68754" y="0"/>
                    <a:pt x="93570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2A6F49"/>
              </a:solidFill>
              <a:prstDash val="solid"/>
              <a:round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57150"/>
              <a:ext cx="1186960" cy="2442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50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836278" y="6247946"/>
            <a:ext cx="3841298" cy="2360964"/>
            <a:chOff x="0" y="0"/>
            <a:chExt cx="1167989" cy="717877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167989" cy="717877"/>
            </a:xfrm>
            <a:custGeom>
              <a:avLst/>
              <a:gdLst/>
              <a:ahLst/>
              <a:cxnLst/>
              <a:rect r="r" b="b" t="t" l="l"/>
              <a:pathLst>
                <a:path h="717877" w="1167989">
                  <a:moveTo>
                    <a:pt x="44340" y="0"/>
                  </a:moveTo>
                  <a:lnTo>
                    <a:pt x="1123649" y="0"/>
                  </a:lnTo>
                  <a:cubicBezTo>
                    <a:pt x="1148137" y="0"/>
                    <a:pt x="1167989" y="19852"/>
                    <a:pt x="1167989" y="44340"/>
                  </a:cubicBezTo>
                  <a:lnTo>
                    <a:pt x="1167989" y="673537"/>
                  </a:lnTo>
                  <a:cubicBezTo>
                    <a:pt x="1167989" y="698026"/>
                    <a:pt x="1148137" y="717877"/>
                    <a:pt x="1123649" y="717877"/>
                  </a:cubicBezTo>
                  <a:lnTo>
                    <a:pt x="44340" y="717877"/>
                  </a:lnTo>
                  <a:cubicBezTo>
                    <a:pt x="19852" y="717877"/>
                    <a:pt x="0" y="698026"/>
                    <a:pt x="0" y="673537"/>
                  </a:cubicBezTo>
                  <a:lnTo>
                    <a:pt x="0" y="44340"/>
                  </a:lnTo>
                  <a:cubicBezTo>
                    <a:pt x="0" y="19852"/>
                    <a:pt x="19852" y="0"/>
                    <a:pt x="44340" y="0"/>
                  </a:cubicBezTo>
                  <a:close/>
                </a:path>
              </a:pathLst>
            </a:custGeom>
            <a:solidFill>
              <a:srgbClr val="165548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57150"/>
              <a:ext cx="1167989" cy="7750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9780629" y="6154033"/>
            <a:ext cx="3903691" cy="660168"/>
            <a:chOff x="0" y="0"/>
            <a:chExt cx="1186960" cy="200731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186960" cy="200731"/>
            </a:xfrm>
            <a:custGeom>
              <a:avLst/>
              <a:gdLst/>
              <a:ahLst/>
              <a:cxnLst/>
              <a:rect r="r" b="b" t="t" l="l"/>
              <a:pathLst>
                <a:path h="200731" w="1186960">
                  <a:moveTo>
                    <a:pt x="100366" y="0"/>
                  </a:moveTo>
                  <a:lnTo>
                    <a:pt x="1086595" y="0"/>
                  </a:lnTo>
                  <a:cubicBezTo>
                    <a:pt x="1142025" y="0"/>
                    <a:pt x="1186960" y="44935"/>
                    <a:pt x="1186960" y="100366"/>
                  </a:cubicBezTo>
                  <a:lnTo>
                    <a:pt x="1186960" y="100366"/>
                  </a:lnTo>
                  <a:cubicBezTo>
                    <a:pt x="1186960" y="155796"/>
                    <a:pt x="1142025" y="200731"/>
                    <a:pt x="1086595" y="200731"/>
                  </a:cubicBezTo>
                  <a:lnTo>
                    <a:pt x="100366" y="200731"/>
                  </a:lnTo>
                  <a:cubicBezTo>
                    <a:pt x="44935" y="200731"/>
                    <a:pt x="0" y="155796"/>
                    <a:pt x="0" y="100366"/>
                  </a:cubicBezTo>
                  <a:lnTo>
                    <a:pt x="0" y="100366"/>
                  </a:lnTo>
                  <a:cubicBezTo>
                    <a:pt x="0" y="44935"/>
                    <a:pt x="44935" y="0"/>
                    <a:pt x="100366" y="0"/>
                  </a:cubicBezTo>
                  <a:close/>
                </a:path>
              </a:pathLst>
            </a:custGeom>
            <a:solidFill>
              <a:srgbClr val="589255"/>
            </a:solidFill>
            <a:ln cap="rnd">
              <a:noFill/>
              <a:prstDash val="solid"/>
              <a:round/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0" y="-57150"/>
              <a:ext cx="1186960" cy="2578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5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091013" y="4402219"/>
            <a:ext cx="3896130" cy="1224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25"/>
              </a:lnSpc>
              <a:spcBef>
                <a:spcPct val="0"/>
              </a:spcBef>
            </a:pPr>
            <a:r>
              <a:rPr lang="en-US" sz="1732">
                <a:solidFill>
                  <a:srgbClr val="CCD5B8"/>
                </a:solidFill>
                <a:latin typeface="Aileron"/>
                <a:ea typeface="Aileron"/>
                <a:cs typeface="Aileron"/>
                <a:sym typeface="Aileron"/>
              </a:rPr>
              <a:t>Definimos e  qué se quiere lograr, para quién trabajamos y cuáles son los objetivos principales de nuestro proyecto.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631922" y="3713051"/>
            <a:ext cx="4814312" cy="385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31"/>
              </a:lnSpc>
            </a:pPr>
            <a:r>
              <a:rPr lang="en-US" sz="2165" b="true">
                <a:solidFill>
                  <a:srgbClr val="0D413E"/>
                </a:solidFill>
                <a:latin typeface="Aileron Heavy"/>
                <a:ea typeface="Aileron Heavy"/>
                <a:cs typeface="Aileron Heavy"/>
                <a:sym typeface="Aileron Heavy"/>
              </a:rPr>
              <a:t>Visión y alcance del proyecto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5667194" y="3708326"/>
            <a:ext cx="3572765" cy="366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45"/>
              </a:lnSpc>
              <a:spcBef>
                <a:spcPct val="0"/>
              </a:spcBef>
            </a:pPr>
            <a:r>
              <a:rPr lang="en-US" b="true" sz="2175">
                <a:solidFill>
                  <a:srgbClr val="FFFFFF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Product Backlog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9738469" y="3702570"/>
            <a:ext cx="3925618" cy="385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31"/>
              </a:lnSpc>
              <a:spcBef>
                <a:spcPct val="0"/>
              </a:spcBef>
            </a:pPr>
            <a:r>
              <a:rPr lang="en-US" b="true" sz="2165">
                <a:solidFill>
                  <a:srgbClr val="0D413E"/>
                </a:solidFill>
                <a:latin typeface="Aileron Heavy"/>
                <a:ea typeface="Aileron Heavy"/>
                <a:cs typeface="Aileron Heavy"/>
                <a:sym typeface="Aileron Heavy"/>
              </a:rPr>
              <a:t>Planificación de Sprint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0059346" y="4427690"/>
            <a:ext cx="3395161" cy="919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25"/>
              </a:lnSpc>
              <a:spcBef>
                <a:spcPct val="0"/>
              </a:spcBef>
            </a:pPr>
            <a:r>
              <a:rPr lang="en-US" sz="1732">
                <a:solidFill>
                  <a:srgbClr val="CCD5B8"/>
                </a:solidFill>
                <a:latin typeface="Aileron"/>
                <a:ea typeface="Aileron"/>
                <a:cs typeface="Aileron"/>
                <a:sym typeface="Aileron"/>
              </a:rPr>
              <a:t>Elegimos desde el backlog, qué tareas se harán en el Sprint  presente o el continuo.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5716752" y="4402219"/>
            <a:ext cx="3552661" cy="1215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23"/>
              </a:lnSpc>
              <a:spcBef>
                <a:spcPct val="0"/>
              </a:spcBef>
            </a:pPr>
            <a:r>
              <a:rPr lang="en-US" sz="1731">
                <a:solidFill>
                  <a:srgbClr val="CCD5B8"/>
                </a:solidFill>
                <a:latin typeface="Aileron"/>
                <a:ea typeface="Aileron"/>
                <a:cs typeface="Aileron"/>
                <a:sym typeface="Aileron"/>
              </a:rPr>
              <a:t>Enlistamos todos los requerimientos y tareas del proyecto (historias de usuario, tareas, mejora, errores, etc.)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232409" y="6251143"/>
            <a:ext cx="3572765" cy="366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45"/>
              </a:lnSpc>
              <a:spcBef>
                <a:spcPct val="0"/>
              </a:spcBef>
            </a:pPr>
            <a:r>
              <a:rPr lang="en-US" b="true" sz="2175">
                <a:solidFill>
                  <a:srgbClr val="FFFFFF"/>
                </a:solidFill>
                <a:latin typeface="Aileron Heavy"/>
                <a:ea typeface="Aileron Heavy"/>
                <a:cs typeface="Aileron Heavy"/>
                <a:sym typeface="Aileron Heavy"/>
              </a:rPr>
              <a:t>Sprint Review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281967" y="6857801"/>
            <a:ext cx="3552661" cy="1518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23"/>
              </a:lnSpc>
              <a:spcBef>
                <a:spcPct val="0"/>
              </a:spcBef>
            </a:pPr>
            <a:r>
              <a:rPr lang="en-US" sz="1731">
                <a:solidFill>
                  <a:srgbClr val="CCD5B8"/>
                </a:solidFill>
                <a:latin typeface="Aileron"/>
                <a:ea typeface="Aileron"/>
                <a:cs typeface="Aileron"/>
                <a:sym typeface="Aileron"/>
              </a:rPr>
              <a:t>Se llevo acabo de finalizar un sprint, con el motivo de ensañar, lo construido  y/o desarrollado, con fin de recibir un feedback por parte  del cliente o profesor a cargo.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5530274" y="6240483"/>
            <a:ext cx="3925618" cy="385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31"/>
              </a:lnSpc>
              <a:spcBef>
                <a:spcPct val="0"/>
              </a:spcBef>
            </a:pPr>
            <a:r>
              <a:rPr lang="en-US" b="true" sz="2165">
                <a:solidFill>
                  <a:srgbClr val="0D413E"/>
                </a:solidFill>
                <a:latin typeface="Aileron Heavy"/>
                <a:ea typeface="Aileron Heavy"/>
                <a:cs typeface="Aileron Heavy"/>
                <a:sym typeface="Aileron Heavy"/>
              </a:rPr>
              <a:t>Retrospectiva de Sprint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5706700" y="6893175"/>
            <a:ext cx="3395161" cy="919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25"/>
              </a:lnSpc>
              <a:spcBef>
                <a:spcPct val="0"/>
              </a:spcBef>
            </a:pPr>
            <a:r>
              <a:rPr lang="en-US" sz="1732">
                <a:solidFill>
                  <a:srgbClr val="CCD5B8"/>
                </a:solidFill>
                <a:latin typeface="Aileron"/>
                <a:ea typeface="Aileron"/>
                <a:cs typeface="Aileron"/>
                <a:sym typeface="Aileron"/>
              </a:rPr>
              <a:t>El equipo analiza qué funcionó bien, qué no y qué va a mejorar en la próxima iteración.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9738469" y="6262834"/>
            <a:ext cx="3925618" cy="385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31"/>
              </a:lnSpc>
              <a:spcBef>
                <a:spcPct val="0"/>
              </a:spcBef>
            </a:pPr>
            <a:r>
              <a:rPr lang="en-US" b="true" sz="2165">
                <a:solidFill>
                  <a:srgbClr val="FFFFFF"/>
                </a:solidFill>
                <a:latin typeface="Aileron Heavy"/>
                <a:ea typeface="Aileron Heavy"/>
                <a:cs typeface="Aileron Heavy"/>
                <a:sym typeface="Aileron Heavy"/>
              </a:rPr>
              <a:t>Ciclo Iteractivo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0003697" y="6867326"/>
            <a:ext cx="3395161" cy="1596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556"/>
              </a:lnSpc>
              <a:spcBef>
                <a:spcPct val="0"/>
              </a:spcBef>
            </a:pPr>
            <a:r>
              <a:rPr lang="en-US" sz="1826">
                <a:solidFill>
                  <a:srgbClr val="CCD5B8"/>
                </a:solidFill>
                <a:latin typeface="Aileron"/>
                <a:ea typeface="Aileron"/>
                <a:cs typeface="Aileron"/>
                <a:sym typeface="Aileron"/>
              </a:rPr>
              <a:t>Se actualiza el backlog con nuevas ideas o cambios y repetir la planificación del siguiente sprint hasta completar el proyecto.</a:t>
            </a:r>
          </a:p>
        </p:txBody>
      </p:sp>
      <p:grpSp>
        <p:nvGrpSpPr>
          <p:cNvPr name="Group 54" id="54"/>
          <p:cNvGrpSpPr/>
          <p:nvPr/>
        </p:nvGrpSpPr>
        <p:grpSpPr>
          <a:xfrm rot="0">
            <a:off x="13931485" y="3773540"/>
            <a:ext cx="3721723" cy="2015048"/>
            <a:chOff x="0" y="0"/>
            <a:chExt cx="1131631" cy="612698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1131631" cy="612698"/>
            </a:xfrm>
            <a:custGeom>
              <a:avLst/>
              <a:gdLst/>
              <a:ahLst/>
              <a:cxnLst/>
              <a:rect r="r" b="b" t="t" l="l"/>
              <a:pathLst>
                <a:path h="612698" w="1131631">
                  <a:moveTo>
                    <a:pt x="45764" y="0"/>
                  </a:moveTo>
                  <a:lnTo>
                    <a:pt x="1085867" y="0"/>
                  </a:lnTo>
                  <a:cubicBezTo>
                    <a:pt x="1111142" y="0"/>
                    <a:pt x="1131631" y="20489"/>
                    <a:pt x="1131631" y="45764"/>
                  </a:cubicBezTo>
                  <a:lnTo>
                    <a:pt x="1131631" y="566933"/>
                  </a:lnTo>
                  <a:cubicBezTo>
                    <a:pt x="1131631" y="592208"/>
                    <a:pt x="1111142" y="612698"/>
                    <a:pt x="1085867" y="612698"/>
                  </a:cubicBezTo>
                  <a:lnTo>
                    <a:pt x="45764" y="612698"/>
                  </a:lnTo>
                  <a:cubicBezTo>
                    <a:pt x="20489" y="612698"/>
                    <a:pt x="0" y="592208"/>
                    <a:pt x="0" y="566933"/>
                  </a:cubicBezTo>
                  <a:lnTo>
                    <a:pt x="0" y="45764"/>
                  </a:lnTo>
                  <a:cubicBezTo>
                    <a:pt x="0" y="20489"/>
                    <a:pt x="20489" y="0"/>
                    <a:pt x="45764" y="0"/>
                  </a:cubicBezTo>
                  <a:close/>
                </a:path>
              </a:pathLst>
            </a:custGeom>
            <a:solidFill>
              <a:srgbClr val="165548"/>
            </a:solidFill>
          </p:spPr>
        </p:sp>
        <p:sp>
          <p:nvSpPr>
            <p:cNvPr name="TextBox 56" id="56"/>
            <p:cNvSpPr txBox="true"/>
            <p:nvPr/>
          </p:nvSpPr>
          <p:spPr>
            <a:xfrm>
              <a:off x="0" y="-57150"/>
              <a:ext cx="1131631" cy="6698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57" id="57"/>
          <p:cNvGrpSpPr/>
          <p:nvPr/>
        </p:nvGrpSpPr>
        <p:grpSpPr>
          <a:xfrm rot="0">
            <a:off x="13934356" y="3569164"/>
            <a:ext cx="3721723" cy="662922"/>
            <a:chOff x="0" y="0"/>
            <a:chExt cx="1131631" cy="201569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1131631" cy="201569"/>
            </a:xfrm>
            <a:custGeom>
              <a:avLst/>
              <a:gdLst/>
              <a:ahLst/>
              <a:cxnLst/>
              <a:rect r="r" b="b" t="t" l="l"/>
              <a:pathLst>
                <a:path h="201569" w="1131631">
                  <a:moveTo>
                    <a:pt x="100784" y="0"/>
                  </a:moveTo>
                  <a:lnTo>
                    <a:pt x="1030846" y="0"/>
                  </a:lnTo>
                  <a:cubicBezTo>
                    <a:pt x="1086508" y="0"/>
                    <a:pt x="1131631" y="45123"/>
                    <a:pt x="1131631" y="100784"/>
                  </a:cubicBezTo>
                  <a:lnTo>
                    <a:pt x="1131631" y="100784"/>
                  </a:lnTo>
                  <a:cubicBezTo>
                    <a:pt x="1131631" y="156446"/>
                    <a:pt x="1086508" y="201569"/>
                    <a:pt x="1030846" y="201569"/>
                  </a:cubicBezTo>
                  <a:lnTo>
                    <a:pt x="100784" y="201569"/>
                  </a:lnTo>
                  <a:cubicBezTo>
                    <a:pt x="45123" y="201569"/>
                    <a:pt x="0" y="156446"/>
                    <a:pt x="0" y="100784"/>
                  </a:cubicBezTo>
                  <a:lnTo>
                    <a:pt x="0" y="100784"/>
                  </a:lnTo>
                  <a:cubicBezTo>
                    <a:pt x="0" y="45123"/>
                    <a:pt x="45123" y="0"/>
                    <a:pt x="100784" y="0"/>
                  </a:cubicBezTo>
                  <a:close/>
                </a:path>
              </a:pathLst>
            </a:custGeom>
            <a:solidFill>
              <a:srgbClr val="589255"/>
            </a:solidFill>
          </p:spPr>
        </p:sp>
        <p:sp>
          <p:nvSpPr>
            <p:cNvPr name="TextBox 59" id="59"/>
            <p:cNvSpPr txBox="true"/>
            <p:nvPr/>
          </p:nvSpPr>
          <p:spPr>
            <a:xfrm>
              <a:off x="0" y="-57150"/>
              <a:ext cx="1131631" cy="258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60" id="60"/>
          <p:cNvSpPr txBox="true"/>
          <p:nvPr/>
        </p:nvSpPr>
        <p:spPr>
          <a:xfrm rot="0">
            <a:off x="14437507" y="3708140"/>
            <a:ext cx="2709678" cy="381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31"/>
              </a:lnSpc>
              <a:spcBef>
                <a:spcPct val="0"/>
              </a:spcBef>
            </a:pPr>
            <a:r>
              <a:rPr lang="en-US" b="true" sz="2165">
                <a:solidFill>
                  <a:srgbClr val="FFFFFF"/>
                </a:solidFill>
                <a:latin typeface="Aileron Heavy"/>
                <a:ea typeface="Aileron Heavy"/>
                <a:cs typeface="Aileron Heavy"/>
                <a:sym typeface="Aileron Heavy"/>
              </a:rPr>
              <a:t>Sprint + Daily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14077799" y="4274344"/>
            <a:ext cx="3398673" cy="1224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25"/>
              </a:lnSpc>
              <a:spcBef>
                <a:spcPct val="0"/>
              </a:spcBef>
            </a:pPr>
            <a:r>
              <a:rPr lang="en-US" sz="1732">
                <a:solidFill>
                  <a:srgbClr val="CCD5B8"/>
                </a:solidFill>
                <a:latin typeface="Aileron"/>
                <a:ea typeface="Aileron"/>
                <a:cs typeface="Aileron"/>
                <a:sym typeface="Aileron"/>
              </a:rPr>
              <a:t>Se trabajo en las tareas seleccionadas y realizar reuniones cortas para ver avances, bloqueos y próximos pasos.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0571" y="1235508"/>
            <a:ext cx="16168729" cy="1727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01"/>
              </a:lnSpc>
            </a:pPr>
            <a:r>
              <a:rPr lang="en-US" sz="11001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CRONOGRAMA:</a:t>
            </a:r>
          </a:p>
        </p:txBody>
      </p:sp>
      <p:grpSp>
        <p:nvGrpSpPr>
          <p:cNvPr name="Group 3" id="3"/>
          <p:cNvGrpSpPr/>
          <p:nvPr/>
        </p:nvGrpSpPr>
        <p:grpSpPr>
          <a:xfrm rot="457382">
            <a:off x="786107" y="6463319"/>
            <a:ext cx="485186" cy="485186"/>
            <a:chOff x="0" y="0"/>
            <a:chExt cx="812800" cy="812800"/>
          </a:xfrm>
        </p:grpSpPr>
        <p:sp>
          <p:nvSpPr>
            <p:cNvPr name="Freeform 4" id="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653415"/>
            <a:ext cx="5306057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CULTIVOS ORGANICOS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737839" y="5240338"/>
            <a:ext cx="485186" cy="485186"/>
            <a:chOff x="0" y="0"/>
            <a:chExt cx="812800" cy="812800"/>
          </a:xfrm>
        </p:grpSpPr>
        <p:sp>
          <p:nvSpPr>
            <p:cNvPr name="Freeform 8" id="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4018781" y="329435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0" y="0"/>
                </a:lnTo>
                <a:lnTo>
                  <a:pt x="3891810" y="963223"/>
                </a:lnTo>
                <a:lnTo>
                  <a:pt x="0" y="963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0571" y="1160237"/>
            <a:ext cx="16168729" cy="2521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01"/>
              </a:lnSpc>
            </a:pPr>
            <a:r>
              <a:rPr lang="en-US" sz="8901" b="true">
                <a:solidFill>
                  <a:srgbClr val="2A6F49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ARQUITECTURA DEL SOFTWARE:</a:t>
            </a:r>
          </a:p>
        </p:txBody>
      </p:sp>
      <p:grpSp>
        <p:nvGrpSpPr>
          <p:cNvPr name="Group 3" id="3"/>
          <p:cNvGrpSpPr/>
          <p:nvPr/>
        </p:nvGrpSpPr>
        <p:grpSpPr>
          <a:xfrm rot="457382">
            <a:off x="786107" y="6463319"/>
            <a:ext cx="485186" cy="485186"/>
            <a:chOff x="0" y="0"/>
            <a:chExt cx="812800" cy="812800"/>
          </a:xfrm>
        </p:grpSpPr>
        <p:sp>
          <p:nvSpPr>
            <p:cNvPr name="Freeform 4" id="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653415"/>
            <a:ext cx="5306057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  <a:spcBef>
                <a:spcPct val="0"/>
              </a:spcBef>
            </a:pPr>
            <a:r>
              <a:rPr lang="en-US" sz="2400">
                <a:solidFill>
                  <a:srgbClr val="2A6F49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TRES EN UNO: CULTIVOS ORGANICOS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737839" y="5240338"/>
            <a:ext cx="485186" cy="485186"/>
            <a:chOff x="0" y="0"/>
            <a:chExt cx="812800" cy="812800"/>
          </a:xfrm>
        </p:grpSpPr>
        <p:sp>
          <p:nvSpPr>
            <p:cNvPr name="Freeform 8" id="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C5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7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3935780" y="364208"/>
            <a:ext cx="3891811" cy="963223"/>
          </a:xfrm>
          <a:custGeom>
            <a:avLst/>
            <a:gdLst/>
            <a:ahLst/>
            <a:cxnLst/>
            <a:rect r="r" b="b" t="t" l="l"/>
            <a:pathLst>
              <a:path h="963223" w="3891811">
                <a:moveTo>
                  <a:pt x="0" y="0"/>
                </a:moveTo>
                <a:lnTo>
                  <a:pt x="3891811" y="0"/>
                </a:lnTo>
                <a:lnTo>
                  <a:pt x="3891811" y="963224"/>
                </a:lnTo>
                <a:lnTo>
                  <a:pt x="0" y="9632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DAG6fqyKQXo</dc:identifier>
  <dcterms:modified xsi:type="dcterms:W3CDTF">2011-08-01T06:04:30Z</dcterms:modified>
  <cp:revision>1</cp:revision>
  <dc:title>Presentación Final del proyecto (Español)</dc:title>
</cp:coreProperties>
</file>

<file path=docProps/thumbnail.jpeg>
</file>